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49"/>
  </p:notesMasterIdLst>
  <p:handoutMasterIdLst>
    <p:handoutMasterId r:id="rId50"/>
  </p:handoutMasterIdLst>
  <p:sldIdLst>
    <p:sldId id="462" r:id="rId8"/>
    <p:sldId id="467" r:id="rId9"/>
    <p:sldId id="1482" r:id="rId10"/>
    <p:sldId id="1487" r:id="rId11"/>
    <p:sldId id="1418" r:id="rId12"/>
    <p:sldId id="1419" r:id="rId13"/>
    <p:sldId id="1485" r:id="rId14"/>
    <p:sldId id="1488" r:id="rId15"/>
    <p:sldId id="1489" r:id="rId16"/>
    <p:sldId id="1490" r:id="rId17"/>
    <p:sldId id="1491" r:id="rId18"/>
    <p:sldId id="1486" r:id="rId19"/>
    <p:sldId id="1492" r:id="rId20"/>
    <p:sldId id="1494" r:id="rId21"/>
    <p:sldId id="1493" r:id="rId22"/>
    <p:sldId id="1496" r:id="rId23"/>
    <p:sldId id="1497" r:id="rId24"/>
    <p:sldId id="1498" r:id="rId25"/>
    <p:sldId id="1510" r:id="rId26"/>
    <p:sldId id="1483" r:id="rId27"/>
    <p:sldId id="1473" r:id="rId28"/>
    <p:sldId id="1474" r:id="rId29"/>
    <p:sldId id="1475" r:id="rId30"/>
    <p:sldId id="1476" r:id="rId31"/>
    <p:sldId id="1477" r:id="rId32"/>
    <p:sldId id="1478" r:id="rId33"/>
    <p:sldId id="1480" r:id="rId34"/>
    <p:sldId id="1481" r:id="rId35"/>
    <p:sldId id="1427" r:id="rId36"/>
    <p:sldId id="1511" r:id="rId37"/>
    <p:sldId id="1499" r:id="rId38"/>
    <p:sldId id="1500" r:id="rId39"/>
    <p:sldId id="1501" r:id="rId40"/>
    <p:sldId id="1505" r:id="rId41"/>
    <p:sldId id="1503" r:id="rId42"/>
    <p:sldId id="1504" r:id="rId43"/>
    <p:sldId id="1509" r:id="rId44"/>
    <p:sldId id="1506" r:id="rId45"/>
    <p:sldId id="1507" r:id="rId46"/>
    <p:sldId id="1508" r:id="rId47"/>
    <p:sldId id="264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" initials="s" lastIdx="1" clrIdx="0">
    <p:extLst>
      <p:ext uri="{19B8F6BF-5375-455C-9EA6-DF929625EA0E}">
        <p15:presenceInfo xmlns:p15="http://schemas.microsoft.com/office/powerpoint/2012/main" userId="sup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E46C0A"/>
    <a:srgbClr val="8C61FF"/>
    <a:srgbClr val="F5487F"/>
    <a:srgbClr val="FFFFE4"/>
    <a:srgbClr val="FF0000"/>
    <a:srgbClr val="000000"/>
    <a:srgbClr val="44C2FD"/>
    <a:srgbClr val="75DBFF"/>
    <a:srgbClr val="FAC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5285" autoAdjust="0"/>
  </p:normalViewPr>
  <p:slideViewPr>
    <p:cSldViewPr snapToGrid="0">
      <p:cViewPr varScale="1">
        <p:scale>
          <a:sx n="84" d="100"/>
          <a:sy n="84" d="100"/>
        </p:scale>
        <p:origin x="96" y="1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2022/11/7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8098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9947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5388186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279345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0319501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7221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751549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13115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5362537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2" r:id="rId2"/>
    <p:sldLayoutId id="2147483718" r:id="rId3"/>
    <p:sldLayoutId id="2147483721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17" r:id="rId2"/>
    <p:sldLayoutId id="214748371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6" r:id="rId14"/>
    <p:sldLayoutId id="2147483710" r:id="rId15"/>
    <p:sldLayoutId id="2147483706" r:id="rId16"/>
    <p:sldLayoutId id="2147483713" r:id="rId17"/>
    <p:sldLayoutId id="2147483715" r:id="rId18"/>
    <p:sldLayoutId id="2147483720" r:id="rId1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/>
              <a:t>Web</a:t>
            </a:r>
            <a:r>
              <a:rPr kumimoji="1" lang="zh-CN" altLang="en-US" sz="5400"/>
              <a:t>后端开发</a:t>
            </a:r>
            <a:endParaRPr kumimoji="1" lang="zh-CN" altLang="en-US" sz="5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EAD092-9305-5B64-2A47-88CD40A7C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895" y="3715361"/>
            <a:ext cx="2659610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451CCF1-A335-277F-D7F0-95EB273E30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多表查询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BE140E6-C880-2D21-52E8-8024482CE9A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569528"/>
          </a:xfrm>
        </p:spPr>
        <p:txBody>
          <a:bodyPr/>
          <a:lstStyle/>
          <a:p>
            <a:r>
              <a:rPr lang="zh-CN" altLang="en-US"/>
              <a:t>内连接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外连接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子查询</a:t>
            </a:r>
            <a:endParaRPr lang="en-US" altLang="zh-CN"/>
          </a:p>
          <a:p>
            <a:r>
              <a:rPr lang="zh-CN" altLang="en-US"/>
              <a:t>案例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4141C6B-2260-A047-E0E7-2ED5CFA2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434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FAA3C15-1BFA-8212-7D12-B80E337F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外连接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A1EE34D-CA0B-BFD9-CCE5-01922A4D14FB}"/>
              </a:ext>
            </a:extLst>
          </p:cNvPr>
          <p:cNvGrpSpPr/>
          <p:nvPr/>
        </p:nvGrpSpPr>
        <p:grpSpPr>
          <a:xfrm>
            <a:off x="864859" y="1770876"/>
            <a:ext cx="10578443" cy="1964080"/>
            <a:chOff x="796457" y="2506228"/>
            <a:chExt cx="10578443" cy="19640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F5509AB-0B4F-BF5E-9985-D9C813FB27DE}"/>
                </a:ext>
              </a:extLst>
            </p:cNvPr>
            <p:cNvGrpSpPr/>
            <p:nvPr/>
          </p:nvGrpSpPr>
          <p:grpSpPr>
            <a:xfrm>
              <a:off x="796457" y="2506228"/>
              <a:ext cx="10578443" cy="1964080"/>
              <a:chOff x="806778" y="1685855"/>
              <a:chExt cx="10578443" cy="1964080"/>
            </a:xfrm>
          </p:grpSpPr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95BB7FAC-779A-7C8A-B77F-6F68AC191E31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1964080"/>
              </a:xfrm>
              <a:prstGeom prst="roundRect">
                <a:avLst>
                  <a:gd name="adj" fmla="val 5273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68000" rIns="72000" bIns="252000">
                <a:spAutoFit/>
              </a:bodyPr>
              <a:lstStyle/>
              <a:p>
                <a:pPr marL="285750" indent="-285750" defTabSz="540000" eaLnBrk="0" fontAlgn="base" hangingPunct="0">
                  <a:lnSpc>
                    <a:spcPct val="3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左外连接：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字段列表  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from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 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left 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[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outer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]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join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 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on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连接条件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... ;</a:t>
                </a:r>
              </a:p>
              <a:p>
                <a:pPr marL="285750" indent="-285750" defTabSz="540000" eaLnBrk="0" fontAlgn="base" hangingPunct="0">
                  <a:lnSpc>
                    <a:spcPct val="3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右外连接：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字段列表  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from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 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right 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[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outer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]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join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 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on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连接条件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... ;</a:t>
                </a:r>
              </a:p>
            </p:txBody>
          </p:sp>
          <p:sp>
            <p:nvSpPr>
              <p:cNvPr id="16" name="矩形: 对角圆角 15">
                <a:extLst>
                  <a:ext uri="{FF2B5EF4-FFF2-40B4-BE49-F238E27FC236}">
                    <a16:creationId xmlns:a16="http://schemas.microsoft.com/office/drawing/2014/main" id="{88687362-2D4F-22AD-AB48-CA17EB4F0374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368865" cy="458646"/>
              </a:xfrm>
              <a:prstGeom prst="round2DiagRect">
                <a:avLst>
                  <a:gd name="adj1" fmla="val 25771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语法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4" name="Shape 2375">
              <a:extLst>
                <a:ext uri="{FF2B5EF4-FFF2-40B4-BE49-F238E27FC236}">
                  <a16:creationId xmlns:a16="http://schemas.microsoft.com/office/drawing/2014/main" id="{69543A0F-DD2F-3C85-C1FA-A96924395561}"/>
                </a:ext>
              </a:extLst>
            </p:cNvPr>
            <p:cNvSpPr/>
            <p:nvPr/>
          </p:nvSpPr>
          <p:spPr>
            <a:xfrm>
              <a:off x="965432" y="2598948"/>
              <a:ext cx="224924" cy="275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chemeClr val="bg1"/>
            </a:solidFill>
            <a:ln w="3175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F89DFF31-3CC9-0B30-67EA-75DAE05A3144}"/>
              </a:ext>
            </a:extLst>
          </p:cNvPr>
          <p:cNvSpPr/>
          <p:nvPr/>
        </p:nvSpPr>
        <p:spPr>
          <a:xfrm>
            <a:off x="5389180" y="5247056"/>
            <a:ext cx="950536" cy="856891"/>
          </a:xfrm>
          <a:custGeom>
            <a:avLst/>
            <a:gdLst>
              <a:gd name="connsiteX0" fmla="*/ 475267 w 950536"/>
              <a:gd name="connsiteY0" fmla="*/ 0 h 856891"/>
              <a:gd name="connsiteX1" fmla="*/ 597122 w 950536"/>
              <a:gd name="connsiteY1" fmla="*/ 45165 h 856891"/>
              <a:gd name="connsiteX2" fmla="*/ 950536 w 950536"/>
              <a:gd name="connsiteY2" fmla="*/ 428446 h 856891"/>
              <a:gd name="connsiteX3" fmla="*/ 597122 w 950536"/>
              <a:gd name="connsiteY3" fmla="*/ 811728 h 856891"/>
              <a:gd name="connsiteX4" fmla="*/ 475270 w 950536"/>
              <a:gd name="connsiteY4" fmla="*/ 856891 h 856891"/>
              <a:gd name="connsiteX5" fmla="*/ 353414 w 950536"/>
              <a:gd name="connsiteY5" fmla="*/ 811727 h 856891"/>
              <a:gd name="connsiteX6" fmla="*/ 0 w 950536"/>
              <a:gd name="connsiteY6" fmla="*/ 428445 h 856891"/>
              <a:gd name="connsiteX7" fmla="*/ 353414 w 950536"/>
              <a:gd name="connsiteY7" fmla="*/ 45164 h 85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0536" h="856891">
                <a:moveTo>
                  <a:pt x="475267" y="0"/>
                </a:moveTo>
                <a:lnTo>
                  <a:pt x="597122" y="45165"/>
                </a:lnTo>
                <a:cubicBezTo>
                  <a:pt x="815480" y="143255"/>
                  <a:pt x="950536" y="278765"/>
                  <a:pt x="950536" y="428446"/>
                </a:cubicBezTo>
                <a:cubicBezTo>
                  <a:pt x="950536" y="578127"/>
                  <a:pt x="815480" y="713638"/>
                  <a:pt x="597122" y="811728"/>
                </a:cubicBezTo>
                <a:lnTo>
                  <a:pt x="475270" y="856891"/>
                </a:lnTo>
                <a:lnTo>
                  <a:pt x="353414" y="811727"/>
                </a:lnTo>
                <a:cubicBezTo>
                  <a:pt x="135057" y="713637"/>
                  <a:pt x="0" y="578126"/>
                  <a:pt x="0" y="428445"/>
                </a:cubicBezTo>
                <a:cubicBezTo>
                  <a:pt x="0" y="278764"/>
                  <a:pt x="135057" y="143254"/>
                  <a:pt x="353414" y="4516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>
                <a:solidFill>
                  <a:schemeClr val="accent5">
                    <a:lumMod val="20000"/>
                    <a:lumOff val="80000"/>
                  </a:schemeClr>
                </a:solidFill>
              </a:rPr>
              <a:t>A</a:t>
            </a:r>
            <a:r>
              <a:rPr lang="zh-CN" altLang="en-US">
                <a:solidFill>
                  <a:schemeClr val="accent5">
                    <a:lumMod val="20000"/>
                    <a:lumOff val="80000"/>
                  </a:schemeClr>
                </a:solidFill>
              </a:rPr>
              <a:t>∩</a:t>
            </a:r>
            <a:r>
              <a:rPr lang="en-US" altLang="zh-CN">
                <a:solidFill>
                  <a:schemeClr val="accent5">
                    <a:lumMod val="20000"/>
                    <a:lumOff val="80000"/>
                  </a:schemeClr>
                </a:solidFill>
              </a:rPr>
              <a:t>B</a:t>
            </a:r>
            <a:endParaRPr lang="zh-CN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2A3C3B6D-83CA-EFB4-8C3A-1116997B7A68}"/>
              </a:ext>
            </a:extLst>
          </p:cNvPr>
          <p:cNvSpPr/>
          <p:nvPr/>
        </p:nvSpPr>
        <p:spPr>
          <a:xfrm>
            <a:off x="5864448" y="5135183"/>
            <a:ext cx="1937995" cy="1084084"/>
          </a:xfrm>
          <a:custGeom>
            <a:avLst/>
            <a:gdLst>
              <a:gd name="connsiteX0" fmla="*/ 731364 w 1937995"/>
              <a:gd name="connsiteY0" fmla="*/ 0 h 1084084"/>
              <a:gd name="connsiteX1" fmla="*/ 1937995 w 1937995"/>
              <a:gd name="connsiteY1" fmla="*/ 542042 h 1084084"/>
              <a:gd name="connsiteX2" fmla="*/ 731364 w 1937995"/>
              <a:gd name="connsiteY2" fmla="*/ 1084084 h 1084084"/>
              <a:gd name="connsiteX3" fmla="*/ 56725 w 1937995"/>
              <a:gd name="connsiteY3" fmla="*/ 991512 h 1084084"/>
              <a:gd name="connsiteX4" fmla="*/ 2 w 1937995"/>
              <a:gd name="connsiteY4" fmla="*/ 970488 h 1084084"/>
              <a:gd name="connsiteX5" fmla="*/ 121855 w 1937995"/>
              <a:gd name="connsiteY5" fmla="*/ 925325 h 1084084"/>
              <a:gd name="connsiteX6" fmla="*/ 475269 w 1937995"/>
              <a:gd name="connsiteY6" fmla="*/ 542043 h 1084084"/>
              <a:gd name="connsiteX7" fmla="*/ 121855 w 1937995"/>
              <a:gd name="connsiteY7" fmla="*/ 158762 h 1084084"/>
              <a:gd name="connsiteX8" fmla="*/ 0 w 1937995"/>
              <a:gd name="connsiteY8" fmla="*/ 113597 h 1084084"/>
              <a:gd name="connsiteX9" fmla="*/ 56725 w 1937995"/>
              <a:gd name="connsiteY9" fmla="*/ 92572 h 1084084"/>
              <a:gd name="connsiteX10" fmla="*/ 731364 w 1937995"/>
              <a:gd name="connsiteY10" fmla="*/ 0 h 108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7995" h="1084084">
                <a:moveTo>
                  <a:pt x="731364" y="0"/>
                </a:moveTo>
                <a:cubicBezTo>
                  <a:pt x="1397768" y="0"/>
                  <a:pt x="1937995" y="242680"/>
                  <a:pt x="1937995" y="542042"/>
                </a:cubicBezTo>
                <a:cubicBezTo>
                  <a:pt x="1937995" y="841404"/>
                  <a:pt x="1397768" y="1084084"/>
                  <a:pt x="731364" y="1084084"/>
                </a:cubicBezTo>
                <a:cubicBezTo>
                  <a:pt x="481462" y="1084084"/>
                  <a:pt x="249305" y="1049957"/>
                  <a:pt x="56725" y="991512"/>
                </a:cubicBezTo>
                <a:lnTo>
                  <a:pt x="2" y="970488"/>
                </a:lnTo>
                <a:lnTo>
                  <a:pt x="121855" y="925325"/>
                </a:lnTo>
                <a:cubicBezTo>
                  <a:pt x="340212" y="827235"/>
                  <a:pt x="475269" y="691724"/>
                  <a:pt x="475269" y="542043"/>
                </a:cubicBezTo>
                <a:cubicBezTo>
                  <a:pt x="475269" y="392362"/>
                  <a:pt x="340212" y="256852"/>
                  <a:pt x="121855" y="158762"/>
                </a:cubicBezTo>
                <a:lnTo>
                  <a:pt x="0" y="113597"/>
                </a:lnTo>
                <a:lnTo>
                  <a:pt x="56725" y="92572"/>
                </a:lnTo>
                <a:cubicBezTo>
                  <a:pt x="249305" y="34127"/>
                  <a:pt x="481462" y="0"/>
                  <a:pt x="731364" y="0"/>
                </a:cubicBezTo>
                <a:close/>
              </a:path>
            </a:pathLst>
          </a:custGeom>
          <a:solidFill>
            <a:srgbClr val="75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/>
              <a:t>B</a:t>
            </a:r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05611D74-43E4-66CC-299E-E27751FB2EA3}"/>
              </a:ext>
            </a:extLst>
          </p:cNvPr>
          <p:cNvSpPr/>
          <p:nvPr/>
        </p:nvSpPr>
        <p:spPr>
          <a:xfrm>
            <a:off x="3926453" y="5133459"/>
            <a:ext cx="1937995" cy="1084084"/>
          </a:xfrm>
          <a:custGeom>
            <a:avLst/>
            <a:gdLst>
              <a:gd name="connsiteX0" fmla="*/ 1206631 w 1937995"/>
              <a:gd name="connsiteY0" fmla="*/ 0 h 1084084"/>
              <a:gd name="connsiteX1" fmla="*/ 1881270 w 1937995"/>
              <a:gd name="connsiteY1" fmla="*/ 92572 h 1084084"/>
              <a:gd name="connsiteX2" fmla="*/ 1937993 w 1937995"/>
              <a:gd name="connsiteY2" fmla="*/ 113596 h 1084084"/>
              <a:gd name="connsiteX3" fmla="*/ 1816140 w 1937995"/>
              <a:gd name="connsiteY3" fmla="*/ 158759 h 1084084"/>
              <a:gd name="connsiteX4" fmla="*/ 1462726 w 1937995"/>
              <a:gd name="connsiteY4" fmla="*/ 542041 h 1084084"/>
              <a:gd name="connsiteX5" fmla="*/ 1816140 w 1937995"/>
              <a:gd name="connsiteY5" fmla="*/ 925323 h 1084084"/>
              <a:gd name="connsiteX6" fmla="*/ 1937995 w 1937995"/>
              <a:gd name="connsiteY6" fmla="*/ 970487 h 1084084"/>
              <a:gd name="connsiteX7" fmla="*/ 1881270 w 1937995"/>
              <a:gd name="connsiteY7" fmla="*/ 991512 h 1084084"/>
              <a:gd name="connsiteX8" fmla="*/ 1206631 w 1937995"/>
              <a:gd name="connsiteY8" fmla="*/ 1084084 h 1084084"/>
              <a:gd name="connsiteX9" fmla="*/ 0 w 1937995"/>
              <a:gd name="connsiteY9" fmla="*/ 542042 h 1084084"/>
              <a:gd name="connsiteX10" fmla="*/ 1206631 w 1937995"/>
              <a:gd name="connsiteY10" fmla="*/ 0 h 108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7995" h="1084084">
                <a:moveTo>
                  <a:pt x="1206631" y="0"/>
                </a:moveTo>
                <a:cubicBezTo>
                  <a:pt x="1456533" y="0"/>
                  <a:pt x="1688690" y="34127"/>
                  <a:pt x="1881270" y="92572"/>
                </a:cubicBezTo>
                <a:lnTo>
                  <a:pt x="1937993" y="113596"/>
                </a:lnTo>
                <a:lnTo>
                  <a:pt x="1816140" y="158759"/>
                </a:lnTo>
                <a:cubicBezTo>
                  <a:pt x="1597783" y="256850"/>
                  <a:pt x="1462726" y="392360"/>
                  <a:pt x="1462726" y="542041"/>
                </a:cubicBezTo>
                <a:cubicBezTo>
                  <a:pt x="1462726" y="691722"/>
                  <a:pt x="1597783" y="827233"/>
                  <a:pt x="1816140" y="925323"/>
                </a:cubicBezTo>
                <a:lnTo>
                  <a:pt x="1937995" y="970487"/>
                </a:lnTo>
                <a:lnTo>
                  <a:pt x="1881270" y="991512"/>
                </a:lnTo>
                <a:cubicBezTo>
                  <a:pt x="1688690" y="1049957"/>
                  <a:pt x="1456533" y="1084084"/>
                  <a:pt x="1206631" y="1084084"/>
                </a:cubicBezTo>
                <a:cubicBezTo>
                  <a:pt x="540227" y="1084084"/>
                  <a:pt x="0" y="841404"/>
                  <a:pt x="0" y="542042"/>
                </a:cubicBezTo>
                <a:cubicBezTo>
                  <a:pt x="0" y="242680"/>
                  <a:pt x="540227" y="0"/>
                  <a:pt x="1206631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/>
              <a:t>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9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mph" presetSubtype="0" repeatCount="2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0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7" presetClass="emph" presetSubtype="0" repeatCount="2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mph" presetSubtype="0" repeatCount="2000" fill="remove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2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7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20" grpId="0" animBg="1"/>
      <p:bldP spid="20" grpId="1" animBg="1"/>
      <p:bldP spid="21" grpId="0" animBg="1"/>
      <p:bldP spid="2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451CCF1-A335-277F-D7F0-95EB273E30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多表查询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BE140E6-C880-2D21-52E8-8024482CE9A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702878"/>
          </a:xfrm>
        </p:spPr>
        <p:txBody>
          <a:bodyPr/>
          <a:lstStyle/>
          <a:p>
            <a:r>
              <a:rPr lang="zh-CN" altLang="en-US"/>
              <a:t>内连接</a:t>
            </a:r>
            <a:endParaRPr lang="en-US" altLang="zh-CN"/>
          </a:p>
          <a:p>
            <a:r>
              <a:rPr lang="zh-CN" altLang="en-US"/>
              <a:t>外连接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子查询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案例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4141C6B-2260-A047-E0E7-2ED5CFA2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878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3601115-6DE7-7E93-F84D-253DDD4E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子查询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89642A7-1D95-F0C5-0B12-1774DF2F62FE}"/>
              </a:ext>
            </a:extLst>
          </p:cNvPr>
          <p:cNvGrpSpPr/>
          <p:nvPr/>
        </p:nvGrpSpPr>
        <p:grpSpPr>
          <a:xfrm>
            <a:off x="864859" y="1561326"/>
            <a:ext cx="10578443" cy="2218793"/>
            <a:chOff x="796457" y="2506228"/>
            <a:chExt cx="10578443" cy="221879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339C87A-5C3C-C953-D0C2-746E527EA4A5}"/>
                </a:ext>
              </a:extLst>
            </p:cNvPr>
            <p:cNvGrpSpPr/>
            <p:nvPr/>
          </p:nvGrpSpPr>
          <p:grpSpPr>
            <a:xfrm>
              <a:off x="796457" y="2506228"/>
              <a:ext cx="10578443" cy="2218793"/>
              <a:chOff x="806778" y="1685855"/>
              <a:chExt cx="10578443" cy="2218793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78AE06F6-903D-F36D-7E4F-8C30B3A301FA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2218793"/>
              </a:xfrm>
              <a:prstGeom prst="roundRect">
                <a:avLst>
                  <a:gd name="adj" fmla="val 8793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68000" rIns="72000" bIns="252000">
                <a:spAutoFit/>
              </a:bodyPr>
              <a:lstStyle/>
              <a:p>
                <a:pPr marL="285750" indent="-285750" defTabSz="540000" eaLnBrk="0" fontAlgn="base" hangingPunct="0">
                  <a:lnSpc>
                    <a:spcPct val="200000"/>
                  </a:lnSpc>
                  <a:spcBef>
                    <a:spcPts val="6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介绍：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SQL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语句中嵌套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语句，称为嵌套查询，又称子查询。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Bef>
                    <a:spcPts val="6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形式：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 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*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from  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t1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where 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column1 =  (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 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column1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from 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t2  … );</a:t>
                </a: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Bef>
                    <a:spcPts val="6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子查询外部的语句可以是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insert / update / delete / select 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的任何一个，最常见的是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。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0" name="矩形: 对角圆角 9">
                <a:extLst>
                  <a:ext uri="{FF2B5EF4-FFF2-40B4-BE49-F238E27FC236}">
                    <a16:creationId xmlns:a16="http://schemas.microsoft.com/office/drawing/2014/main" id="{CBE19662-F30E-9539-4884-E662FD9414D6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368865" cy="458646"/>
              </a:xfrm>
              <a:prstGeom prst="round2DiagRect">
                <a:avLst>
                  <a:gd name="adj1" fmla="val 25771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概述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8" name="Shape 2375">
              <a:extLst>
                <a:ext uri="{FF2B5EF4-FFF2-40B4-BE49-F238E27FC236}">
                  <a16:creationId xmlns:a16="http://schemas.microsoft.com/office/drawing/2014/main" id="{F8EE6A5B-F35E-8586-B6C4-32F090FD64FB}"/>
                </a:ext>
              </a:extLst>
            </p:cNvPr>
            <p:cNvSpPr/>
            <p:nvPr/>
          </p:nvSpPr>
          <p:spPr>
            <a:xfrm>
              <a:off x="965432" y="2598948"/>
              <a:ext cx="224924" cy="275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chemeClr val="bg1"/>
            </a:solidFill>
            <a:ln w="3175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51658BB-1BEE-8B76-5AD8-724EC56A7543}"/>
              </a:ext>
            </a:extLst>
          </p:cNvPr>
          <p:cNvGrpSpPr/>
          <p:nvPr/>
        </p:nvGrpSpPr>
        <p:grpSpPr>
          <a:xfrm>
            <a:off x="864858" y="4090404"/>
            <a:ext cx="10578443" cy="2484416"/>
            <a:chOff x="864858" y="4309860"/>
            <a:chExt cx="10578443" cy="248441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07396E4-2BF4-8741-DED5-746D17DAC3B8}"/>
                </a:ext>
              </a:extLst>
            </p:cNvPr>
            <p:cNvGrpSpPr/>
            <p:nvPr/>
          </p:nvGrpSpPr>
          <p:grpSpPr>
            <a:xfrm>
              <a:off x="864858" y="4309860"/>
              <a:ext cx="10578443" cy="2484416"/>
              <a:chOff x="806778" y="1685855"/>
              <a:chExt cx="10578443" cy="2484416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5A1B88BD-9B99-CA41-653F-A7B97407F678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2484416"/>
              </a:xfrm>
              <a:prstGeom prst="roundRect">
                <a:avLst>
                  <a:gd name="adj" fmla="val 4792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32000" rIns="72000" bIns="36000">
                <a:spAutoFit/>
              </a:bodyPr>
              <a:lstStyle/>
              <a:p>
                <a:pPr marL="285750" indent="-285750" defTabSz="540000" eaLnBrk="0" fontAlgn="base" hangingPunct="0">
                  <a:lnSpc>
                    <a:spcPct val="200000"/>
                  </a:lnSpc>
                  <a:spcBef>
                    <a:spcPts val="6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标量子查询：子查询返回的结果为单个值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Bef>
                    <a:spcPts val="6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列子查询：子查询返回的结果为一列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Bef>
                    <a:spcPts val="6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行子查询：子查询返回的结果为一行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Bef>
                    <a:spcPts val="6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表子查询：子查询返回的结果为多行多列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5" name="矩形: 对角圆角 14">
                <a:extLst>
                  <a:ext uri="{FF2B5EF4-FFF2-40B4-BE49-F238E27FC236}">
                    <a16:creationId xmlns:a16="http://schemas.microsoft.com/office/drawing/2014/main" id="{F86CEA88-6D17-BA75-2AAF-A3EF068FC35A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368865" cy="458646"/>
              </a:xfrm>
              <a:prstGeom prst="round2DiagRect">
                <a:avLst>
                  <a:gd name="adj1" fmla="val 25771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分类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6" name="Shape 2627">
              <a:extLst>
                <a:ext uri="{FF2B5EF4-FFF2-40B4-BE49-F238E27FC236}">
                  <a16:creationId xmlns:a16="http://schemas.microsoft.com/office/drawing/2014/main" id="{9305F1AA-595E-9D55-5A39-EBB86AE863AF}"/>
                </a:ext>
              </a:extLst>
            </p:cNvPr>
            <p:cNvSpPr/>
            <p:nvPr/>
          </p:nvSpPr>
          <p:spPr>
            <a:xfrm>
              <a:off x="1033834" y="439945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37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3601115-6DE7-7E93-F84D-253DDD4E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子查询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51658BB-1BEE-8B76-5AD8-724EC56A7543}"/>
              </a:ext>
            </a:extLst>
          </p:cNvPr>
          <p:cNvGrpSpPr/>
          <p:nvPr/>
        </p:nvGrpSpPr>
        <p:grpSpPr>
          <a:xfrm>
            <a:off x="831237" y="1602181"/>
            <a:ext cx="10578443" cy="1529522"/>
            <a:chOff x="864858" y="4309860"/>
            <a:chExt cx="10578443" cy="152952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07396E4-2BF4-8741-DED5-746D17DAC3B8}"/>
                </a:ext>
              </a:extLst>
            </p:cNvPr>
            <p:cNvGrpSpPr/>
            <p:nvPr/>
          </p:nvGrpSpPr>
          <p:grpSpPr>
            <a:xfrm>
              <a:off x="864858" y="4309860"/>
              <a:ext cx="10578443" cy="1529522"/>
              <a:chOff x="806778" y="1685855"/>
              <a:chExt cx="10578443" cy="1529522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5A1B88BD-9B99-CA41-653F-A7B97407F678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1529522"/>
              </a:xfrm>
              <a:prstGeom prst="roundRect">
                <a:avLst>
                  <a:gd name="adj" fmla="val 8526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504000" rIns="72000" bIns="144000">
                <a:spAutoFit/>
              </a:bodyPr>
              <a:lstStyle/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子查询返回的结果是单个值（数字、字符串、日期等），最简单的形式</a:t>
                </a: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常用的操作符：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=   &lt;&gt;    &gt;     &gt;=     &lt;    &lt;=      </a:t>
                </a:r>
              </a:p>
            </p:txBody>
          </p:sp>
          <p:sp>
            <p:nvSpPr>
              <p:cNvPr id="15" name="矩形: 对角圆角 14">
                <a:extLst>
                  <a:ext uri="{FF2B5EF4-FFF2-40B4-BE49-F238E27FC236}">
                    <a16:creationId xmlns:a16="http://schemas.microsoft.com/office/drawing/2014/main" id="{F86CEA88-6D17-BA75-2AAF-A3EF068FC35A}"/>
                  </a:ext>
                </a:extLst>
              </p:cNvPr>
              <p:cNvSpPr/>
              <p:nvPr/>
            </p:nvSpPr>
            <p:spPr>
              <a:xfrm>
                <a:off x="806779" y="1685855"/>
                <a:ext cx="1604232" cy="458646"/>
              </a:xfrm>
              <a:prstGeom prst="round2DiagRect">
                <a:avLst>
                  <a:gd name="adj1" fmla="val 25771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标量子查询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6" name="Shape 2627">
              <a:extLst>
                <a:ext uri="{FF2B5EF4-FFF2-40B4-BE49-F238E27FC236}">
                  <a16:creationId xmlns:a16="http://schemas.microsoft.com/office/drawing/2014/main" id="{9305F1AA-595E-9D55-5A39-EBB86AE863AF}"/>
                </a:ext>
              </a:extLst>
            </p:cNvPr>
            <p:cNvSpPr/>
            <p:nvPr/>
          </p:nvSpPr>
          <p:spPr>
            <a:xfrm>
              <a:off x="1033834" y="439945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795BA71-F966-9E12-155E-B0CD3F3A2B12}"/>
              </a:ext>
            </a:extLst>
          </p:cNvPr>
          <p:cNvGrpSpPr/>
          <p:nvPr/>
        </p:nvGrpSpPr>
        <p:grpSpPr>
          <a:xfrm>
            <a:off x="831237" y="4240606"/>
            <a:ext cx="10578443" cy="1522531"/>
            <a:chOff x="864858" y="4309860"/>
            <a:chExt cx="10578443" cy="1522531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EFAB394-4608-0E75-E4BB-18BC55DDAF16}"/>
                </a:ext>
              </a:extLst>
            </p:cNvPr>
            <p:cNvGrpSpPr/>
            <p:nvPr/>
          </p:nvGrpSpPr>
          <p:grpSpPr>
            <a:xfrm>
              <a:off x="864858" y="4309860"/>
              <a:ext cx="10578443" cy="1522531"/>
              <a:chOff x="806778" y="1685855"/>
              <a:chExt cx="10578443" cy="1522531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514CBF67-60B8-FA6E-955E-1E85408CF1FD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1522531"/>
              </a:xfrm>
              <a:prstGeom prst="roundRect">
                <a:avLst>
                  <a:gd name="adj" fmla="val 8526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504000" rIns="72000" bIns="144000">
                <a:spAutoFit/>
              </a:bodyPr>
              <a:lstStyle/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子查询返回的结果是一列（可以是多行）</a:t>
                </a: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常用的操作符：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  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、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not in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等</a:t>
                </a: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42" name="矩形: 对角圆角 41">
                <a:extLst>
                  <a:ext uri="{FF2B5EF4-FFF2-40B4-BE49-F238E27FC236}">
                    <a16:creationId xmlns:a16="http://schemas.microsoft.com/office/drawing/2014/main" id="{B23CC35E-20E6-541E-134A-EADB37190392}"/>
                  </a:ext>
                </a:extLst>
              </p:cNvPr>
              <p:cNvSpPr/>
              <p:nvPr/>
            </p:nvSpPr>
            <p:spPr>
              <a:xfrm>
                <a:off x="806779" y="1685855"/>
                <a:ext cx="1604232" cy="458646"/>
              </a:xfrm>
              <a:prstGeom prst="round2DiagRect">
                <a:avLst>
                  <a:gd name="adj1" fmla="val 25771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列子查询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25" name="Shape 2627">
              <a:extLst>
                <a:ext uri="{FF2B5EF4-FFF2-40B4-BE49-F238E27FC236}">
                  <a16:creationId xmlns:a16="http://schemas.microsoft.com/office/drawing/2014/main" id="{B33C8769-C1A2-8966-BD52-0972A266A64B}"/>
                </a:ext>
              </a:extLst>
            </p:cNvPr>
            <p:cNvSpPr/>
            <p:nvPr/>
          </p:nvSpPr>
          <p:spPr>
            <a:xfrm>
              <a:off x="1033834" y="439945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794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3601115-6DE7-7E93-F84D-253DDD4E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子查询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B8C3025-AF75-8F09-6A23-E792E05027D6}"/>
              </a:ext>
            </a:extLst>
          </p:cNvPr>
          <p:cNvGrpSpPr/>
          <p:nvPr/>
        </p:nvGrpSpPr>
        <p:grpSpPr>
          <a:xfrm>
            <a:off x="831237" y="1602181"/>
            <a:ext cx="10578443" cy="1522531"/>
            <a:chOff x="864858" y="4309860"/>
            <a:chExt cx="10578443" cy="1522531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2361B32-04C0-2C34-239A-6D432E26F566}"/>
                </a:ext>
              </a:extLst>
            </p:cNvPr>
            <p:cNvGrpSpPr/>
            <p:nvPr/>
          </p:nvGrpSpPr>
          <p:grpSpPr>
            <a:xfrm>
              <a:off x="864858" y="4309860"/>
              <a:ext cx="10578443" cy="1522531"/>
              <a:chOff x="806778" y="1685855"/>
              <a:chExt cx="10578443" cy="1522531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7F9DD73A-28BD-765A-86A7-B5C9C4D5DA98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1522531"/>
              </a:xfrm>
              <a:prstGeom prst="roundRect">
                <a:avLst>
                  <a:gd name="adj" fmla="val 8526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504000" rIns="72000" bIns="144000">
                <a:spAutoFit/>
              </a:bodyPr>
              <a:lstStyle/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子查询返回的结果是一行（可以是多列）。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常用的操作符：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=  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、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&lt;&gt; 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、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 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、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not  in</a:t>
                </a:r>
              </a:p>
            </p:txBody>
          </p:sp>
          <p:sp>
            <p:nvSpPr>
              <p:cNvPr id="46" name="矩形: 对角圆角 45">
                <a:extLst>
                  <a:ext uri="{FF2B5EF4-FFF2-40B4-BE49-F238E27FC236}">
                    <a16:creationId xmlns:a16="http://schemas.microsoft.com/office/drawing/2014/main" id="{43636ABB-2567-77B6-96AF-5E6A1EC04CC5}"/>
                  </a:ext>
                </a:extLst>
              </p:cNvPr>
              <p:cNvSpPr/>
              <p:nvPr/>
            </p:nvSpPr>
            <p:spPr>
              <a:xfrm>
                <a:off x="806779" y="1685855"/>
                <a:ext cx="1604232" cy="458646"/>
              </a:xfrm>
              <a:prstGeom prst="round2DiagRect">
                <a:avLst>
                  <a:gd name="adj1" fmla="val 25771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行子查询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44" name="Shape 2627">
              <a:extLst>
                <a:ext uri="{FF2B5EF4-FFF2-40B4-BE49-F238E27FC236}">
                  <a16:creationId xmlns:a16="http://schemas.microsoft.com/office/drawing/2014/main" id="{4107D200-D23D-8596-BA5A-DC7CA0E45A74}"/>
                </a:ext>
              </a:extLst>
            </p:cNvPr>
            <p:cNvSpPr/>
            <p:nvPr/>
          </p:nvSpPr>
          <p:spPr>
            <a:xfrm>
              <a:off x="1033834" y="439945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62B84ED-8383-07FF-54E1-BD33B9171CDB}"/>
              </a:ext>
            </a:extLst>
          </p:cNvPr>
          <p:cNvGrpSpPr/>
          <p:nvPr/>
        </p:nvGrpSpPr>
        <p:grpSpPr>
          <a:xfrm>
            <a:off x="831237" y="4240606"/>
            <a:ext cx="10578443" cy="1522531"/>
            <a:chOff x="864858" y="4309860"/>
            <a:chExt cx="10578443" cy="1522531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2B5E98EF-0CA9-B7AE-3BD1-137FD9316887}"/>
                </a:ext>
              </a:extLst>
            </p:cNvPr>
            <p:cNvGrpSpPr/>
            <p:nvPr/>
          </p:nvGrpSpPr>
          <p:grpSpPr>
            <a:xfrm>
              <a:off x="864858" y="4309860"/>
              <a:ext cx="10578443" cy="1522531"/>
              <a:chOff x="806778" y="1685855"/>
              <a:chExt cx="10578443" cy="1522531"/>
            </a:xfrm>
          </p:grpSpPr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EA8359D5-25EA-D03A-C2A2-196E681A72F6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1522531"/>
              </a:xfrm>
              <a:prstGeom prst="roundRect">
                <a:avLst>
                  <a:gd name="adj" fmla="val 8526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504000" rIns="72000" bIns="144000">
                <a:spAutoFit/>
              </a:bodyPr>
              <a:lstStyle/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子查询返回的结果是多行多列，常作为临时表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常用的操作符：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</a:t>
                </a:r>
              </a:p>
            </p:txBody>
          </p:sp>
          <p:sp>
            <p:nvSpPr>
              <p:cNvPr id="51" name="矩形: 对角圆角 50">
                <a:extLst>
                  <a:ext uri="{FF2B5EF4-FFF2-40B4-BE49-F238E27FC236}">
                    <a16:creationId xmlns:a16="http://schemas.microsoft.com/office/drawing/2014/main" id="{4D95F5F7-D0F3-6F02-B555-0B15431112AD}"/>
                  </a:ext>
                </a:extLst>
              </p:cNvPr>
              <p:cNvSpPr/>
              <p:nvPr/>
            </p:nvSpPr>
            <p:spPr>
              <a:xfrm>
                <a:off x="806779" y="1685855"/>
                <a:ext cx="1604232" cy="458646"/>
              </a:xfrm>
              <a:prstGeom prst="round2DiagRect">
                <a:avLst>
                  <a:gd name="adj1" fmla="val 25771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表子查询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49" name="Shape 2627">
              <a:extLst>
                <a:ext uri="{FF2B5EF4-FFF2-40B4-BE49-F238E27FC236}">
                  <a16:creationId xmlns:a16="http://schemas.microsoft.com/office/drawing/2014/main" id="{DF9EDD4D-7E61-DD6D-EC40-BDEDC4FD42A1}"/>
                </a:ext>
              </a:extLst>
            </p:cNvPr>
            <p:cNvSpPr/>
            <p:nvPr/>
          </p:nvSpPr>
          <p:spPr>
            <a:xfrm>
              <a:off x="1033834" y="439945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82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451CCF1-A335-277F-D7F0-95EB273E30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多表查询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BE140E6-C880-2D21-52E8-8024482CE9A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702878"/>
          </a:xfrm>
        </p:spPr>
        <p:txBody>
          <a:bodyPr/>
          <a:lstStyle/>
          <a:p>
            <a:r>
              <a:rPr lang="zh-CN" altLang="en-US"/>
              <a:t>内连接</a:t>
            </a:r>
            <a:endParaRPr lang="en-US" altLang="zh-CN"/>
          </a:p>
          <a:p>
            <a:r>
              <a:rPr lang="zh-CN" altLang="en-US"/>
              <a:t>外连接</a:t>
            </a:r>
            <a:endParaRPr lang="en-US" altLang="zh-CN"/>
          </a:p>
          <a:p>
            <a:r>
              <a:rPr lang="zh-CN" altLang="en-US"/>
              <a:t>子查询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案例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4141C6B-2260-A047-E0E7-2ED5CFA2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349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BE9C1C-BFE6-027C-C3AF-441AE61FA3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根据需求，完成多表查询的</a:t>
            </a:r>
            <a:r>
              <a:rPr lang="en-US" altLang="zh-CN"/>
              <a:t>SQL</a:t>
            </a:r>
            <a:r>
              <a:rPr lang="zh-CN" altLang="en-US"/>
              <a:t>语句编写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2865A-774E-5466-13A5-690C90A62643}"/>
              </a:ext>
            </a:extLst>
          </p:cNvPr>
          <p:cNvSpPr txBox="1"/>
          <p:nvPr/>
        </p:nvSpPr>
        <p:spPr>
          <a:xfrm>
            <a:off x="796580" y="1941340"/>
            <a:ext cx="4251960" cy="8969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57150" lvl="1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将资料中准备好的多表查询的数据准备的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脚本导入数据库中。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4706CF-17DE-B8D3-7B20-8C11E63B1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84" y="3159027"/>
            <a:ext cx="2491154" cy="1589750"/>
          </a:xfrm>
          <a:prstGeom prst="roundRect">
            <a:avLst>
              <a:gd name="adj" fmla="val 6675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1D9F708-7A7F-3340-0BB1-1AA10406E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540" y="1551997"/>
            <a:ext cx="6436324" cy="4984776"/>
          </a:xfrm>
          <a:prstGeom prst="roundRect">
            <a:avLst>
              <a:gd name="adj" fmla="val 3093"/>
            </a:avLst>
          </a:prstGeom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4597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BE9C1C-BFE6-027C-C3AF-441AE61FA3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根据需求，完成多表查询的</a:t>
            </a:r>
            <a:r>
              <a:rPr lang="en-US" altLang="zh-CN"/>
              <a:t>SQL</a:t>
            </a:r>
            <a:r>
              <a:rPr lang="zh-CN" altLang="en-US"/>
              <a:t>语句编写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468FABA-8EAA-1EC0-7539-08D04230355E}"/>
              </a:ext>
            </a:extLst>
          </p:cNvPr>
          <p:cNvGrpSpPr/>
          <p:nvPr/>
        </p:nvGrpSpPr>
        <p:grpSpPr>
          <a:xfrm>
            <a:off x="796068" y="1915262"/>
            <a:ext cx="10906494" cy="3213299"/>
            <a:chOff x="864858" y="4309860"/>
            <a:chExt cx="10906494" cy="321329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8986342-49B9-1B12-B516-352CA0D98B1F}"/>
                </a:ext>
              </a:extLst>
            </p:cNvPr>
            <p:cNvGrpSpPr/>
            <p:nvPr/>
          </p:nvGrpSpPr>
          <p:grpSpPr>
            <a:xfrm>
              <a:off x="864858" y="4309860"/>
              <a:ext cx="10906494" cy="3213299"/>
              <a:chOff x="806778" y="1685855"/>
              <a:chExt cx="10906494" cy="3213299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CD52F5DA-61EB-FDC3-8556-C25E5F0E4285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906494" cy="3213299"/>
              </a:xfrm>
              <a:prstGeom prst="roundRect">
                <a:avLst>
                  <a:gd name="adj" fmla="val 2716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504000" rIns="72000" bIns="144000">
                <a:spAutoFit/>
              </a:bodyPr>
              <a:lstStyle/>
              <a:p>
                <a:pPr marL="342900" indent="-34290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查询价格低于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10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元 的菜品的名称 、价格 及其 菜品的分类名称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42900" indent="-34290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查询所有价格在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10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元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含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)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到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50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元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含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)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之间 且 状态为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"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起售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"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的菜品名称、价格及其分类名称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即使菜品没有分类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, 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也要将菜品查询出来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)</a:t>
                </a:r>
              </a:p>
              <a:p>
                <a:pPr marL="342900" indent="-34290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查询每个分类下最贵的菜品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, 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展示出分类的名称、最贵的菜品的价格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.</a:t>
                </a:r>
              </a:p>
              <a:p>
                <a:pPr marL="342900" indent="-34290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查询各个分类下 菜品状态为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"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起售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" , 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并且 该分类下菜品总数量大于等于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3 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的 分类名称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42900" indent="-34290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查询出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"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商务套餐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A" 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中包含了哪些菜品 （展示出套餐名称、价格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, 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包含的菜品名称、价格、份数）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42900" indent="-34290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查询出低于菜品平均价格的菜品信息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展示出菜品名称、菜品价格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)</a:t>
                </a:r>
              </a:p>
            </p:txBody>
          </p:sp>
          <p:sp>
            <p:nvSpPr>
              <p:cNvPr id="13" name="矩形: 对角圆角 12">
                <a:extLst>
                  <a:ext uri="{FF2B5EF4-FFF2-40B4-BE49-F238E27FC236}">
                    <a16:creationId xmlns:a16="http://schemas.microsoft.com/office/drawing/2014/main" id="{82BDBBFA-CCB9-3ABF-303C-6252C959CDA6}"/>
                  </a:ext>
                </a:extLst>
              </p:cNvPr>
              <p:cNvSpPr/>
              <p:nvPr/>
            </p:nvSpPr>
            <p:spPr>
              <a:xfrm>
                <a:off x="806779" y="1685855"/>
                <a:ext cx="1278916" cy="458646"/>
              </a:xfrm>
              <a:prstGeom prst="round2DiagRect">
                <a:avLst>
                  <a:gd name="adj1" fmla="val 25771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 需求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1" name="Shape 2627">
              <a:extLst>
                <a:ext uri="{FF2B5EF4-FFF2-40B4-BE49-F238E27FC236}">
                  <a16:creationId xmlns:a16="http://schemas.microsoft.com/office/drawing/2014/main" id="{2A1512E9-1D30-84B2-4A87-4A59E27D85B2}"/>
                </a:ext>
              </a:extLst>
            </p:cNvPr>
            <p:cNvSpPr/>
            <p:nvPr/>
          </p:nvSpPr>
          <p:spPr>
            <a:xfrm>
              <a:off x="1033834" y="439945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616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4AEF43-C398-D927-21DA-3199ADE765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内连接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外连接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子查询</a:t>
            </a:r>
            <a:endParaRPr lang="en-US" altLang="zh-CN"/>
          </a:p>
          <a:p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B5C3A2F-8A55-6A2B-F0E1-75A4451849CE}"/>
              </a:ext>
            </a:extLst>
          </p:cNvPr>
          <p:cNvSpPr/>
          <p:nvPr/>
        </p:nvSpPr>
        <p:spPr>
          <a:xfrm>
            <a:off x="5578544" y="2569346"/>
            <a:ext cx="5760538" cy="692599"/>
          </a:xfrm>
          <a:prstGeom prst="roundRect">
            <a:avLst>
              <a:gd name="adj" fmla="val 5569"/>
            </a:avLst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隐式：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select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字段列表  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from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1 ,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  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where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 ;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显式：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select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字段列表  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from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  [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join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 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on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 ;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2148731-1BDD-DB4C-FE5C-0C89EB9381E7}"/>
              </a:ext>
            </a:extLst>
          </p:cNvPr>
          <p:cNvSpPr/>
          <p:nvPr/>
        </p:nvSpPr>
        <p:spPr>
          <a:xfrm>
            <a:off x="5578544" y="3718560"/>
            <a:ext cx="5760538" cy="692599"/>
          </a:xfrm>
          <a:prstGeom prst="roundRect">
            <a:avLst>
              <a:gd name="adj" fmla="val 5569"/>
            </a:avLst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左外：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select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字段列表  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from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 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left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join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  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on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 ;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右外：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select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字段列表  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from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  </a:t>
            </a:r>
            <a:r>
              <a:rPr lang="en-US" altLang="zh-CN" sz="12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right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join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 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on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 ;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A30482F-C641-1517-57CF-250B5CD630B0}"/>
              </a:ext>
            </a:extLst>
          </p:cNvPr>
          <p:cNvSpPr/>
          <p:nvPr/>
        </p:nvSpPr>
        <p:spPr>
          <a:xfrm>
            <a:off x="5578544" y="4943622"/>
            <a:ext cx="5760538" cy="1281332"/>
          </a:xfrm>
          <a:prstGeom prst="roundRect">
            <a:avLst>
              <a:gd name="adj" fmla="val 5569"/>
            </a:avLst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标量子查询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列子查询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行子查询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表子查询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618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C8348D-6007-3BF5-282F-92F1124B3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3452" y="1037064"/>
            <a:ext cx="2480479" cy="3481756"/>
          </a:xfrm>
        </p:spPr>
        <p:txBody>
          <a:bodyPr/>
          <a:lstStyle/>
          <a:p>
            <a:r>
              <a:rPr lang="zh-CN" altLang="en-US"/>
              <a:t>多表查询</a:t>
            </a:r>
            <a:endParaRPr lang="en-US" altLang="zh-CN"/>
          </a:p>
          <a:p>
            <a:r>
              <a:rPr lang="zh-CN" altLang="en-US"/>
              <a:t>事务</a:t>
            </a:r>
            <a:endParaRPr lang="en-US" altLang="zh-CN"/>
          </a:p>
          <a:p>
            <a:r>
              <a:rPr lang="zh-CN" altLang="en-US"/>
              <a:t>索引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9052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C8348D-6007-3BF5-282F-92F1124B3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3452" y="1037064"/>
            <a:ext cx="2480479" cy="3481756"/>
          </a:xfrm>
        </p:spPr>
        <p:txBody>
          <a:bodyPr/>
          <a:lstStyle/>
          <a:p>
            <a:r>
              <a:rPr lang="zh-CN" altLang="en-US"/>
              <a:t>多表查询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事务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索引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6351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FDA8322-4D7A-12C7-E764-14952FA9B7A6}"/>
              </a:ext>
            </a:extLst>
          </p:cNvPr>
          <p:cNvGrpSpPr/>
          <p:nvPr/>
        </p:nvGrpSpPr>
        <p:grpSpPr>
          <a:xfrm>
            <a:off x="4578879" y="1705661"/>
            <a:ext cx="6819117" cy="1001580"/>
            <a:chOff x="4693179" y="1688077"/>
            <a:chExt cx="6819117" cy="10015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BB0E465-11E5-2A16-890C-E0DC63523D45}"/>
                </a:ext>
              </a:extLst>
            </p:cNvPr>
            <p:cNvGrpSpPr/>
            <p:nvPr/>
          </p:nvGrpSpPr>
          <p:grpSpPr>
            <a:xfrm>
              <a:off x="4693179" y="1688077"/>
              <a:ext cx="6819117" cy="1001580"/>
              <a:chOff x="806778" y="1685855"/>
              <a:chExt cx="6819117" cy="1001580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CF9AD487-44CC-D593-82AD-694FF0A6B843}"/>
                  </a:ext>
                </a:extLst>
              </p:cNvPr>
              <p:cNvSpPr/>
              <p:nvPr/>
            </p:nvSpPr>
            <p:spPr>
              <a:xfrm>
                <a:off x="806778" y="1685855"/>
                <a:ext cx="6819117" cy="1001580"/>
              </a:xfrm>
              <a:prstGeom prst="roundRect">
                <a:avLst>
                  <a:gd name="adj" fmla="val 8472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68000" rIns="72000" bIns="10800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学工部 整个部门解散了，该部门及部门下的员工都需要删除了。</a:t>
                </a:r>
              </a:p>
            </p:txBody>
          </p:sp>
          <p:sp>
            <p:nvSpPr>
              <p:cNvPr id="9" name="矩形: 对角圆角 8">
                <a:extLst>
                  <a:ext uri="{FF2B5EF4-FFF2-40B4-BE49-F238E27FC236}">
                    <a16:creationId xmlns:a16="http://schemas.microsoft.com/office/drawing/2014/main" id="{E28A64D1-4A56-2EE8-EC05-1A7B6ED97460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368865" cy="458646"/>
              </a:xfrm>
              <a:prstGeom prst="round2DiagRect">
                <a:avLst>
                  <a:gd name="adj1" fmla="val 20020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 场景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1" name="Shape 2621">
              <a:extLst>
                <a:ext uri="{FF2B5EF4-FFF2-40B4-BE49-F238E27FC236}">
                  <a16:creationId xmlns:a16="http://schemas.microsoft.com/office/drawing/2014/main" id="{7570FFB2-9D79-519B-3BA1-11748621BE42}"/>
                </a:ext>
              </a:extLst>
            </p:cNvPr>
            <p:cNvSpPr/>
            <p:nvPr/>
          </p:nvSpPr>
          <p:spPr>
            <a:xfrm>
              <a:off x="4906180" y="1777670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bg1"/>
            </a:solidFill>
            <a:ln w="635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F0A6C6-C689-B1DB-25EE-4889C5E2DBF4}"/>
              </a:ext>
            </a:extLst>
          </p:cNvPr>
          <p:cNvGrpSpPr/>
          <p:nvPr/>
        </p:nvGrpSpPr>
        <p:grpSpPr>
          <a:xfrm>
            <a:off x="4578879" y="3053815"/>
            <a:ext cx="6819117" cy="1745722"/>
            <a:chOff x="4578878" y="3300000"/>
            <a:chExt cx="6819117" cy="174572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6A1A9C9-1DFC-8BC1-6CBD-D1542F95BCD5}"/>
                </a:ext>
              </a:extLst>
            </p:cNvPr>
            <p:cNvGrpSpPr/>
            <p:nvPr/>
          </p:nvGrpSpPr>
          <p:grpSpPr>
            <a:xfrm>
              <a:off x="4578878" y="3300000"/>
              <a:ext cx="6819117" cy="1745722"/>
              <a:chOff x="806778" y="1685855"/>
              <a:chExt cx="6819117" cy="1745722"/>
            </a:xfrm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3FF495C1-F5DE-7B56-C86C-2CD56FD08091}"/>
                  </a:ext>
                </a:extLst>
              </p:cNvPr>
              <p:cNvSpPr/>
              <p:nvPr/>
            </p:nvSpPr>
            <p:spPr>
              <a:xfrm>
                <a:off x="806778" y="1685855"/>
                <a:ext cx="6819117" cy="1745722"/>
              </a:xfrm>
              <a:prstGeom prst="roundRect">
                <a:avLst>
                  <a:gd name="adj" fmla="val 4937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396000" rIns="72000" bIns="3600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0" lang="zh-CN" altLang="zh-CN" sz="1400" b="0" u="none" strike="noStrike" cap="none" normalizeH="0" baseline="0">
                    <a:ln>
                      <a:noFill/>
                    </a:ln>
                    <a:solidFill>
                      <a:srgbClr val="92D050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-- 删除学工部</a:t>
                </a:r>
                <a:br>
                  <a:rPr kumimoji="0" lang="zh-CN" altLang="zh-CN" sz="1400" b="0" i="1" u="none" strike="noStrike" cap="none" normalizeH="0" baseline="0">
                    <a:ln>
                      <a:noFill/>
                    </a:ln>
                    <a:solidFill>
                      <a:srgbClr val="8C8C8C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</a:b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0033B3"/>
                    </a:solidFill>
                    <a:effectLst/>
                    <a:latin typeface="Arial Unicode MS"/>
                    <a:ea typeface="JetBrains Mono"/>
                  </a:rPr>
                  <a:t>delete from </a:t>
                </a:r>
                <a:r>
                  <a:rPr kumimoji="0" lang="en-US" altLang="zh-CN" sz="14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Arial Unicode MS"/>
                    <a:ea typeface="JetBrains Mono"/>
                  </a:rPr>
                  <a:t>tb_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Arial Unicode MS"/>
                    <a:ea typeface="JetBrains Mono"/>
                  </a:rPr>
                  <a:t>dept 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0033B3"/>
                    </a:solidFill>
                    <a:effectLst/>
                    <a:latin typeface="Arial Unicode MS"/>
                    <a:ea typeface="JetBrains Mono"/>
                  </a:rPr>
                  <a:t>where 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871094"/>
                    </a:solidFill>
                    <a:effectLst/>
                    <a:latin typeface="Arial Unicode MS"/>
                    <a:ea typeface="JetBrains Mono"/>
                  </a:rPr>
                  <a:t>id 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080808"/>
                    </a:solidFill>
                    <a:effectLst/>
                    <a:latin typeface="Arial Unicode MS"/>
                    <a:ea typeface="JetBrains Mono"/>
                  </a:rPr>
                  <a:t>= 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1750EB"/>
                    </a:solidFill>
                    <a:effectLst/>
                    <a:latin typeface="Arial Unicode MS"/>
                    <a:ea typeface="JetBrains Mono"/>
                  </a:rPr>
                  <a:t>1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080808"/>
                    </a:solidFill>
                    <a:effectLst/>
                    <a:latin typeface="Arial Unicode MS"/>
                    <a:ea typeface="JetBrains Mono"/>
                  </a:rPr>
                  <a:t>;</a:t>
                </a:r>
                <a:b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080808"/>
                    </a:solidFill>
                    <a:effectLst/>
                    <a:latin typeface="Arial Unicode MS"/>
                    <a:ea typeface="JetBrains Mono"/>
                  </a:rPr>
                </a:br>
                <a:r>
                  <a:rPr kumimoji="0" lang="zh-CN" altLang="zh-CN" sz="1400" b="0" u="none" strike="noStrike" cap="none" normalizeH="0" baseline="0">
                    <a:ln>
                      <a:noFill/>
                    </a:ln>
                    <a:solidFill>
                      <a:srgbClr val="92D050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-- 删除学工部的员工</a:t>
                </a:r>
                <a:br>
                  <a:rPr kumimoji="0" lang="zh-CN" altLang="zh-CN" sz="1400" b="0" i="1" u="none" strike="noStrike" cap="none" normalizeH="0" baseline="0">
                    <a:ln>
                      <a:noFill/>
                    </a:ln>
                    <a:solidFill>
                      <a:srgbClr val="8C8C8C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</a:br>
                <a:r>
                  <a:rPr lang="zh-CN" altLang="zh-CN" sz="1400">
                    <a:solidFill>
                      <a:srgbClr val="0033B3"/>
                    </a:solidFill>
                    <a:latin typeface="Arial Unicode MS"/>
                  </a:rPr>
                  <a:t>delete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080808"/>
                    </a:solidFill>
                    <a:effectLst/>
                    <a:latin typeface="Arial Unicode MS"/>
                    <a:ea typeface="JetBrains Mono"/>
                  </a:rPr>
                  <a:t> 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0033B3"/>
                    </a:solidFill>
                    <a:effectLst/>
                    <a:latin typeface="Arial Unicode MS"/>
                    <a:ea typeface="JetBrains Mono"/>
                  </a:rPr>
                  <a:t>from </a:t>
                </a:r>
                <a:r>
                  <a:rPr kumimoji="0" lang="en-US" altLang="zh-CN" sz="14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Arial Unicode MS"/>
                    <a:ea typeface="JetBrains Mono"/>
                  </a:rPr>
                  <a:t>tb_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Arial Unicode MS"/>
                    <a:ea typeface="JetBrains Mono"/>
                  </a:rPr>
                  <a:t>emp 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0033B3"/>
                    </a:solidFill>
                    <a:effectLst/>
                    <a:latin typeface="Arial Unicode MS"/>
                    <a:ea typeface="JetBrains Mono"/>
                  </a:rPr>
                  <a:t>where 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080808"/>
                    </a:solidFill>
                    <a:effectLst/>
                    <a:latin typeface="Arial Unicode MS"/>
                    <a:ea typeface="JetBrains Mono"/>
                  </a:rPr>
                  <a:t>dept_id = 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1750EB"/>
                    </a:solidFill>
                    <a:effectLst/>
                    <a:latin typeface="Arial Unicode MS"/>
                    <a:ea typeface="JetBrains Mono"/>
                  </a:rPr>
                  <a:t>1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080808"/>
                    </a:solidFill>
                    <a:effectLst/>
                    <a:latin typeface="Arial Unicode MS"/>
                    <a:ea typeface="JetBrains Mono"/>
                  </a:rPr>
                  <a:t>;</a:t>
                </a: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7" name="矩形: 对角圆角 16">
                <a:extLst>
                  <a:ext uri="{FF2B5EF4-FFF2-40B4-BE49-F238E27FC236}">
                    <a16:creationId xmlns:a16="http://schemas.microsoft.com/office/drawing/2014/main" id="{B6A04314-A46A-9DE4-1ED9-9F8BD4DA880E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368865" cy="458646"/>
              </a:xfrm>
              <a:prstGeom prst="round2DiagRect">
                <a:avLst>
                  <a:gd name="adj1" fmla="val 20020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 操作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8" name="Shape 2627">
              <a:extLst>
                <a:ext uri="{FF2B5EF4-FFF2-40B4-BE49-F238E27FC236}">
                  <a16:creationId xmlns:a16="http://schemas.microsoft.com/office/drawing/2014/main" id="{D7F02E43-997A-6B37-6576-786A34808998}"/>
                </a:ext>
              </a:extLst>
            </p:cNvPr>
            <p:cNvSpPr/>
            <p:nvPr/>
          </p:nvSpPr>
          <p:spPr>
            <a:xfrm>
              <a:off x="4791879" y="338959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021DD79-DCD5-765A-1876-BF93FB571B10}"/>
              </a:ext>
            </a:extLst>
          </p:cNvPr>
          <p:cNvGrpSpPr/>
          <p:nvPr/>
        </p:nvGrpSpPr>
        <p:grpSpPr>
          <a:xfrm>
            <a:off x="4578879" y="5146111"/>
            <a:ext cx="6819117" cy="1001580"/>
            <a:chOff x="4578879" y="5146111"/>
            <a:chExt cx="6819117" cy="100158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B06C5000-7D63-C52F-1924-66979B01C827}"/>
                </a:ext>
              </a:extLst>
            </p:cNvPr>
            <p:cNvGrpSpPr/>
            <p:nvPr/>
          </p:nvGrpSpPr>
          <p:grpSpPr>
            <a:xfrm>
              <a:off x="4578879" y="5146111"/>
              <a:ext cx="6819117" cy="1001580"/>
              <a:chOff x="806778" y="1685855"/>
              <a:chExt cx="6819117" cy="1001580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D731C324-450B-4ECE-EE4D-6539960F70E4}"/>
                  </a:ext>
                </a:extLst>
              </p:cNvPr>
              <p:cNvSpPr/>
              <p:nvPr/>
            </p:nvSpPr>
            <p:spPr>
              <a:xfrm>
                <a:off x="806778" y="1685855"/>
                <a:ext cx="6819117" cy="1001580"/>
              </a:xfrm>
              <a:prstGeom prst="roundRect">
                <a:avLst>
                  <a:gd name="adj" fmla="val 8472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68000" rIns="72000" bIns="10800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如果删除部门成功了，而删除该部门的员工时失败了，就造成了数据的不一致。</a:t>
                </a:r>
              </a:p>
            </p:txBody>
          </p:sp>
          <p:sp>
            <p:nvSpPr>
              <p:cNvPr id="25" name="矩形: 对角圆角 24">
                <a:extLst>
                  <a:ext uri="{FF2B5EF4-FFF2-40B4-BE49-F238E27FC236}">
                    <a16:creationId xmlns:a16="http://schemas.microsoft.com/office/drawing/2014/main" id="{E5064975-EB5A-5D36-FF0A-566871B8675D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368865" cy="458646"/>
              </a:xfrm>
              <a:prstGeom prst="round2DiagRect">
                <a:avLst>
                  <a:gd name="adj1" fmla="val 20020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 问题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pic>
          <p:nvPicPr>
            <p:cNvPr id="26" name="图形 25" descr="徽章问号 纯色填充">
              <a:extLst>
                <a:ext uri="{FF2B5EF4-FFF2-40B4-BE49-F238E27FC236}">
                  <a16:creationId xmlns:a16="http://schemas.microsoft.com/office/drawing/2014/main" id="{15282F7F-C9E1-9E61-5390-CBEE5118D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29418" y="5173243"/>
              <a:ext cx="404382" cy="404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142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9020BAE-99C6-419A-5738-C99F177E8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事务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B92DB7-76F6-CF77-7711-188EF290E3F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介绍 </a:t>
            </a:r>
            <a:r>
              <a:rPr lang="en-US" altLang="zh-CN"/>
              <a:t>&amp; </a:t>
            </a:r>
            <a:r>
              <a:rPr lang="zh-CN" altLang="en-US"/>
              <a:t>操作</a:t>
            </a:r>
            <a:endParaRPr lang="en-US" altLang="zh-CN"/>
          </a:p>
          <a:p>
            <a:r>
              <a:rPr lang="zh-CN" altLang="en-US"/>
              <a:t>四大特性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E62C9F-B3B6-C359-F0A3-545948D585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825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9020BAE-99C6-419A-5738-C99F177E8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事务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B92DB7-76F6-CF77-7711-188EF290E3F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介绍 </a:t>
            </a:r>
            <a:r>
              <a:rPr lang="en-US" altLang="zh-CN">
                <a:solidFill>
                  <a:srgbClr val="C00000"/>
                </a:solidFill>
              </a:rPr>
              <a:t>&amp; </a:t>
            </a:r>
            <a:r>
              <a:rPr lang="zh-CN" altLang="en-US">
                <a:solidFill>
                  <a:srgbClr val="C00000"/>
                </a:solidFill>
              </a:rPr>
              <a:t>操作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四大特性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E62C9F-B3B6-C359-F0A3-545948D585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520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9020BAE-99C6-419A-5738-C99F177E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介绍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7368189-EA11-B5FF-A35A-70130F038AD1}"/>
              </a:ext>
            </a:extLst>
          </p:cNvPr>
          <p:cNvGrpSpPr/>
          <p:nvPr/>
        </p:nvGrpSpPr>
        <p:grpSpPr>
          <a:xfrm>
            <a:off x="864859" y="1770876"/>
            <a:ext cx="10578443" cy="1453303"/>
            <a:chOff x="864859" y="1770876"/>
            <a:chExt cx="10578443" cy="1453303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7AD4CEC-21AC-0CA0-5BA5-E44C907BC715}"/>
                </a:ext>
              </a:extLst>
            </p:cNvPr>
            <p:cNvGrpSpPr/>
            <p:nvPr/>
          </p:nvGrpSpPr>
          <p:grpSpPr>
            <a:xfrm>
              <a:off x="864859" y="1770876"/>
              <a:ext cx="10578443" cy="1453303"/>
              <a:chOff x="806778" y="1685855"/>
              <a:chExt cx="10578443" cy="1453303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3BC961DE-5932-ECF2-8F17-1D5788025B7D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1453303"/>
              </a:xfrm>
              <a:prstGeom prst="roundRect">
                <a:avLst>
                  <a:gd name="adj" fmla="val 8472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68000" rIns="72000" bIns="108000">
                <a:spAutoFit/>
              </a:bodyPr>
              <a:lstStyle/>
              <a:p>
                <a:pPr defTabSz="432000">
                  <a:lnSpc>
                    <a:spcPct val="200000"/>
                  </a:lnSpc>
                </a:pPr>
                <a:r>
                  <a:rPr lang="zh-CN" altLang="en-US" sz="1400" b="1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事务</a:t>
                </a:r>
                <a:r>
                  <a:rPr lang="en-US" altLang="zh-CN" sz="140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zh-CN" altLang="en-US" sz="140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是一组操作的集合，它是一个不可分割的工作单位。事务会把所有的操作作为一个整体一起向系统提交或撤销操作请求，即这些操作 </a:t>
                </a:r>
                <a:r>
                  <a:rPr lang="zh-CN" altLang="en-US" sz="140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要么同时成功，要么同时失败</a:t>
                </a:r>
                <a:r>
                  <a:rPr lang="zh-CN" altLang="en-US" sz="140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。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1" name="矩形: 对角圆角 10">
                <a:extLst>
                  <a:ext uri="{FF2B5EF4-FFF2-40B4-BE49-F238E27FC236}">
                    <a16:creationId xmlns:a16="http://schemas.microsoft.com/office/drawing/2014/main" id="{5A2318A1-4A48-4867-773E-1368C981B8C8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368865" cy="458646"/>
              </a:xfrm>
              <a:prstGeom prst="round2DiagRect">
                <a:avLst>
                  <a:gd name="adj1" fmla="val 2193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概念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2" name="Shape 2375">
              <a:extLst>
                <a:ext uri="{FF2B5EF4-FFF2-40B4-BE49-F238E27FC236}">
                  <a16:creationId xmlns:a16="http://schemas.microsoft.com/office/drawing/2014/main" id="{68AFA531-9400-5366-C061-C825C4A7EBFE}"/>
                </a:ext>
              </a:extLst>
            </p:cNvPr>
            <p:cNvSpPr/>
            <p:nvPr/>
          </p:nvSpPr>
          <p:spPr>
            <a:xfrm>
              <a:off x="1051916" y="1860469"/>
              <a:ext cx="228197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89E11C4-ACD1-1EC7-307D-EF999DE4A9F7}"/>
              </a:ext>
            </a:extLst>
          </p:cNvPr>
          <p:cNvGrpSpPr/>
          <p:nvPr/>
        </p:nvGrpSpPr>
        <p:grpSpPr>
          <a:xfrm>
            <a:off x="864859" y="5507223"/>
            <a:ext cx="10578443" cy="863682"/>
            <a:chOff x="1048333" y="5599087"/>
            <a:chExt cx="10710420" cy="863682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B40BDAC4-BAF5-2AEE-1FE8-BB46B9E6334B}"/>
                </a:ext>
              </a:extLst>
            </p:cNvPr>
            <p:cNvSpPr txBox="1"/>
            <p:nvPr/>
          </p:nvSpPr>
          <p:spPr>
            <a:xfrm>
              <a:off x="1314488" y="5903518"/>
              <a:ext cx="9834618" cy="466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57150" lvl="1" indent="-34290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默认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MySQL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的事务是自动提交的，也就是说，当执行一条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DML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语句，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MySQL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会立即隐式的提交事务。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F1E2064-34B9-B261-F5BA-ED4C4F85874B}"/>
                </a:ext>
              </a:extLst>
            </p:cNvPr>
            <p:cNvGrpSpPr/>
            <p:nvPr/>
          </p:nvGrpSpPr>
          <p:grpSpPr>
            <a:xfrm>
              <a:off x="1048333" y="5599087"/>
              <a:ext cx="10710420" cy="863682"/>
              <a:chOff x="1097275" y="5693357"/>
              <a:chExt cx="10658747" cy="863682"/>
            </a:xfrm>
          </p:grpSpPr>
          <p:sp>
            <p:nvSpPr>
              <p:cNvPr id="18" name="三角形 9">
                <a:extLst>
                  <a:ext uri="{FF2B5EF4-FFF2-40B4-BE49-F238E27FC236}">
                    <a16:creationId xmlns:a16="http://schemas.microsoft.com/office/drawing/2014/main" id="{28046C95-93DC-78E9-E711-B5E3D2A9DB51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79A4E6B-008C-793A-5684-CE62462CCBEE}"/>
                  </a:ext>
                </a:extLst>
              </p:cNvPr>
              <p:cNvSpPr/>
              <p:nvPr/>
            </p:nvSpPr>
            <p:spPr>
              <a:xfrm>
                <a:off x="1197203" y="5693357"/>
                <a:ext cx="10558819" cy="863682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9E262FB-702E-37D6-D223-B7CE888C2293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DAF40A0B-B1DB-82B8-2342-8F2D7942540E}"/>
              </a:ext>
            </a:extLst>
          </p:cNvPr>
          <p:cNvGrpSpPr/>
          <p:nvPr/>
        </p:nvGrpSpPr>
        <p:grpSpPr>
          <a:xfrm>
            <a:off x="7062348" y="3475633"/>
            <a:ext cx="4380954" cy="1379341"/>
            <a:chOff x="7062348" y="3475633"/>
            <a:chExt cx="4380954" cy="137934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F62F936-6744-9246-F3A9-A0A4D1F03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084"/>
            <a:stretch/>
          </p:blipFill>
          <p:spPr>
            <a:xfrm>
              <a:off x="7062348" y="3475633"/>
              <a:ext cx="4380954" cy="1379340"/>
            </a:xfrm>
            <a:prstGeom prst="roundRect">
              <a:avLst>
                <a:gd name="adj" fmla="val 9655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D2C18203-8212-3897-A4F9-386DC8FF1FDB}"/>
                </a:ext>
              </a:extLst>
            </p:cNvPr>
            <p:cNvSpPr/>
            <p:nvPr/>
          </p:nvSpPr>
          <p:spPr>
            <a:xfrm>
              <a:off x="7062348" y="3475634"/>
              <a:ext cx="4380954" cy="1379340"/>
            </a:xfrm>
            <a:prstGeom prst="roundRect">
              <a:avLst>
                <a:gd name="adj" fmla="val 10293"/>
              </a:avLst>
            </a:prstGeom>
            <a:solidFill>
              <a:srgbClr val="FFFF00">
                <a:alpha val="1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481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21783F0-FA87-55EC-9818-5139613A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操作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BC8EF32-42D2-6779-B093-D9B2497ED7E2}"/>
              </a:ext>
            </a:extLst>
          </p:cNvPr>
          <p:cNvGrpSpPr/>
          <p:nvPr/>
        </p:nvGrpSpPr>
        <p:grpSpPr>
          <a:xfrm>
            <a:off x="864859" y="1770876"/>
            <a:ext cx="10578443" cy="2678583"/>
            <a:chOff x="806778" y="1685855"/>
            <a:chExt cx="10578443" cy="2678583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A563155-C765-24BC-0982-8A184755C6F5}"/>
                </a:ext>
              </a:extLst>
            </p:cNvPr>
            <p:cNvSpPr/>
            <p:nvPr/>
          </p:nvSpPr>
          <p:spPr>
            <a:xfrm>
              <a:off x="806778" y="1685855"/>
              <a:ext cx="10578443" cy="2678583"/>
            </a:xfrm>
            <a:prstGeom prst="roundRect">
              <a:avLst>
                <a:gd name="adj" fmla="val 4205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lIns="144000" tIns="468000" rIns="72000" bIns="252000">
              <a:spAutoFit/>
            </a:bodyPr>
            <a:lstStyle/>
            <a:p>
              <a:pPr marL="285750" indent="-285750" defTabSz="540000" eaLnBrk="0" fontAlgn="base" hangingPunct="0">
                <a:lnSpc>
                  <a:spcPct val="300000"/>
                </a:lnSpc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开启事务：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start transaction;  /  begin ;</a:t>
              </a:r>
            </a:p>
            <a:p>
              <a:pPr marL="285750" indent="-285750" defTabSz="540000" eaLnBrk="0" fontAlgn="base" hangingPunct="0">
                <a:lnSpc>
                  <a:spcPct val="300000"/>
                </a:lnSpc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提交事务：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commit;</a:t>
              </a:r>
            </a:p>
            <a:p>
              <a:pPr marL="285750" indent="-285750" defTabSz="540000" eaLnBrk="0" fontAlgn="base" hangingPunct="0">
                <a:lnSpc>
                  <a:spcPct val="300000"/>
                </a:lnSpc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回滚事务：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rollback;</a:t>
              </a:r>
              <a:endParaRPr lang="zh-CN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矩形: 对角圆角 10">
              <a:extLst>
                <a:ext uri="{FF2B5EF4-FFF2-40B4-BE49-F238E27FC236}">
                  <a16:creationId xmlns:a16="http://schemas.microsoft.com/office/drawing/2014/main" id="{99A752F0-3E23-65B2-8367-10C8954ED0C5}"/>
                </a:ext>
              </a:extLst>
            </p:cNvPr>
            <p:cNvSpPr/>
            <p:nvPr/>
          </p:nvSpPr>
          <p:spPr>
            <a:xfrm>
              <a:off x="806778" y="1685855"/>
              <a:ext cx="1368865" cy="458646"/>
            </a:xfrm>
            <a:prstGeom prst="round2DiagRect">
              <a:avLst>
                <a:gd name="adj1" fmla="val 25771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事务控制</a:t>
              </a:r>
              <a:endParaRPr lang="en-US" altLang="zh-CN" sz="16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3" name="Shape 2393">
            <a:extLst>
              <a:ext uri="{FF2B5EF4-FFF2-40B4-BE49-F238E27FC236}">
                <a16:creationId xmlns:a16="http://schemas.microsoft.com/office/drawing/2014/main" id="{89FD3787-637E-6FA1-CFDF-88E4D1A8465A}"/>
              </a:ext>
            </a:extLst>
          </p:cNvPr>
          <p:cNvSpPr/>
          <p:nvPr/>
        </p:nvSpPr>
        <p:spPr>
          <a:xfrm>
            <a:off x="1004360" y="1861329"/>
            <a:ext cx="252941" cy="252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4759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9020BAE-99C6-419A-5738-C99F177E8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事务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B92DB7-76F6-CF77-7711-188EF290E3F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介绍 </a:t>
            </a:r>
            <a:r>
              <a:rPr lang="en-US" altLang="zh-CN"/>
              <a:t>&amp; </a:t>
            </a:r>
            <a:r>
              <a:rPr lang="zh-CN" altLang="en-US"/>
              <a:t>操作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四大特性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E62C9F-B3B6-C359-F0A3-545948D585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261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zh-CN" altLang="en-US" dirty="0"/>
              <a:t>大特性</a:t>
            </a:r>
          </a:p>
        </p:txBody>
      </p:sp>
      <p:sp>
        <p:nvSpPr>
          <p:cNvPr id="135" name="标题 4"/>
          <p:cNvSpPr txBox="1">
            <a:spLocks/>
          </p:cNvSpPr>
          <p:nvPr/>
        </p:nvSpPr>
        <p:spPr>
          <a:xfrm>
            <a:off x="1750800" y="994704"/>
            <a:ext cx="100397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dirty="0"/>
              <a:t>(ACID)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BB96EE3-2327-3660-D799-4B96C63F855C}"/>
              </a:ext>
            </a:extLst>
          </p:cNvPr>
          <p:cNvGrpSpPr/>
          <p:nvPr/>
        </p:nvGrpSpPr>
        <p:grpSpPr>
          <a:xfrm>
            <a:off x="1066084" y="2471769"/>
            <a:ext cx="2166612" cy="2647361"/>
            <a:chOff x="1066084" y="2892393"/>
            <a:chExt cx="2166612" cy="2647361"/>
          </a:xfrm>
        </p:grpSpPr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DEECAD35-9015-AF29-2C90-4526DE41B42F}"/>
                </a:ext>
              </a:extLst>
            </p:cNvPr>
            <p:cNvSpPr/>
            <p:nvPr/>
          </p:nvSpPr>
          <p:spPr>
            <a:xfrm rot="2700000">
              <a:off x="1401580" y="2892393"/>
              <a:ext cx="1619915" cy="1619915"/>
            </a:xfrm>
            <a:prstGeom prst="roundRect">
              <a:avLst>
                <a:gd name="adj" fmla="val 8491"/>
              </a:avLst>
            </a:pr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0">
                  <a:srgbClr val="AF76B0"/>
                </a:gs>
              </a:gsLst>
              <a:lin ang="3000000" scaled="0"/>
            </a:gradFill>
            <a:ln>
              <a:noFill/>
            </a:ln>
            <a:effectLst>
              <a:outerShdw blurRad="203200" dist="38100" dir="5400000" sx="101000" sy="101000" algn="t" rotWithShape="0">
                <a:schemeClr val="accent2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A012585-3C36-D853-3652-CE5D6BA231E4}"/>
                </a:ext>
              </a:extLst>
            </p:cNvPr>
            <p:cNvSpPr txBox="1"/>
            <p:nvPr/>
          </p:nvSpPr>
          <p:spPr>
            <a:xfrm>
              <a:off x="1750800" y="3309790"/>
              <a:ext cx="9596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原子性</a:t>
              </a:r>
              <a:endParaRPr lang="zh-CN" altLang="en-US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A7BE68-A3E5-8721-CEEA-F80833A88A05}"/>
                </a:ext>
              </a:extLst>
            </p:cNvPr>
            <p:cNvSpPr/>
            <p:nvPr/>
          </p:nvSpPr>
          <p:spPr>
            <a:xfrm>
              <a:off x="1066084" y="4926060"/>
              <a:ext cx="2166612" cy="613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事务是不可分割的最小单元</a:t>
              </a:r>
              <a:r>
                <a:rPr lang="zh-CN" altLang="en-US" sz="1200" kern="0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，要么全部成功，要么全部失败</a:t>
              </a: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FB30DD1-B7DC-1CA8-2EC5-7F3C08D46D5C}"/>
                </a:ext>
              </a:extLst>
            </p:cNvPr>
            <p:cNvSpPr/>
            <p:nvPr/>
          </p:nvSpPr>
          <p:spPr>
            <a:xfrm>
              <a:off x="1339419" y="3638593"/>
              <a:ext cx="1782365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Atomicity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C040DBB-0711-12DE-0AB9-1BFB79F7B116}"/>
              </a:ext>
            </a:extLst>
          </p:cNvPr>
          <p:cNvGrpSpPr/>
          <p:nvPr/>
        </p:nvGrpSpPr>
        <p:grpSpPr>
          <a:xfrm>
            <a:off x="3666391" y="2471766"/>
            <a:ext cx="2540977" cy="2645198"/>
            <a:chOff x="3666391" y="2892390"/>
            <a:chExt cx="2540977" cy="2645198"/>
          </a:xfrm>
        </p:grpSpPr>
        <p:sp>
          <p:nvSpPr>
            <p:cNvPr id="44" name="Rounded Rectangle 4">
              <a:extLst>
                <a:ext uri="{FF2B5EF4-FFF2-40B4-BE49-F238E27FC236}">
                  <a16:creationId xmlns:a16="http://schemas.microsoft.com/office/drawing/2014/main" id="{97B869A5-1B43-0754-E8FC-C0B94EB48493}"/>
                </a:ext>
              </a:extLst>
            </p:cNvPr>
            <p:cNvSpPr/>
            <p:nvPr/>
          </p:nvSpPr>
          <p:spPr>
            <a:xfrm rot="2700000">
              <a:off x="4069279" y="2892390"/>
              <a:ext cx="1619915" cy="1619915"/>
            </a:xfrm>
            <a:prstGeom prst="roundRect">
              <a:avLst>
                <a:gd name="adj" fmla="val 8491"/>
              </a:avLst>
            </a:pr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0">
                  <a:srgbClr val="AF76B0"/>
                </a:gs>
              </a:gsLst>
              <a:lin ang="3000000" scaled="0"/>
            </a:gradFill>
            <a:ln>
              <a:noFill/>
            </a:ln>
            <a:effectLst>
              <a:outerShdw blurRad="203200" dist="38100" dir="5400000" sx="101000" sy="101000" algn="t" rotWithShape="0">
                <a:schemeClr val="accent2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B71E767-6ED8-EF8F-6C63-61F5243CA1F7}"/>
                </a:ext>
              </a:extLst>
            </p:cNvPr>
            <p:cNvSpPr txBox="1"/>
            <p:nvPr/>
          </p:nvSpPr>
          <p:spPr>
            <a:xfrm>
              <a:off x="4399433" y="3302236"/>
              <a:ext cx="9596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一致性</a:t>
              </a:r>
              <a:endParaRPr lang="zh-CN" altLang="en-US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80510A2-015D-842A-7162-FEA316A06BBC}"/>
                </a:ext>
              </a:extLst>
            </p:cNvPr>
            <p:cNvSpPr/>
            <p:nvPr/>
          </p:nvSpPr>
          <p:spPr>
            <a:xfrm>
              <a:off x="3988052" y="3638592"/>
              <a:ext cx="1782365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Consistency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46FD86E-4B44-20D9-96F5-0059CEF15CC8}"/>
                </a:ext>
              </a:extLst>
            </p:cNvPr>
            <p:cNvSpPr/>
            <p:nvPr/>
          </p:nvSpPr>
          <p:spPr>
            <a:xfrm>
              <a:off x="3666391" y="4920752"/>
              <a:ext cx="2540977" cy="6168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kern="0">
                  <a:ea typeface="inpin heiti" panose="00000500000000000000" pitchFamily="2" charset="-122"/>
                  <a:cs typeface="+mn-ea"/>
                </a:rPr>
                <a:t>事务完成时，必须使所有的数据都保持一致状态</a:t>
              </a:r>
              <a:endParaRPr lang="en-US" altLang="zh-CN" sz="1200" kern="0" dirty="0">
                <a:ea typeface="inpin heiti" panose="00000500000000000000" pitchFamily="2" charset="-122"/>
                <a:cs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76AA619-E36E-39D4-2332-D855288112C6}"/>
              </a:ext>
            </a:extLst>
          </p:cNvPr>
          <p:cNvGrpSpPr/>
          <p:nvPr/>
        </p:nvGrpSpPr>
        <p:grpSpPr>
          <a:xfrm>
            <a:off x="6401480" y="2458172"/>
            <a:ext cx="2380063" cy="2922197"/>
            <a:chOff x="6401480" y="2878796"/>
            <a:chExt cx="2380063" cy="2922197"/>
          </a:xfrm>
        </p:grpSpPr>
        <p:sp>
          <p:nvSpPr>
            <p:cNvPr id="17" name="Rounded Rectangle 11">
              <a:extLst>
                <a:ext uri="{FF2B5EF4-FFF2-40B4-BE49-F238E27FC236}">
                  <a16:creationId xmlns:a16="http://schemas.microsoft.com/office/drawing/2014/main" id="{2F91B235-107D-B396-3FAA-7C53F757754C}"/>
                </a:ext>
              </a:extLst>
            </p:cNvPr>
            <p:cNvSpPr/>
            <p:nvPr/>
          </p:nvSpPr>
          <p:spPr>
            <a:xfrm rot="2700000">
              <a:off x="6736976" y="2878796"/>
              <a:ext cx="1619915" cy="1619915"/>
            </a:xfrm>
            <a:prstGeom prst="roundRect">
              <a:avLst>
                <a:gd name="adj" fmla="val 8491"/>
              </a:avLst>
            </a:pr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0">
                  <a:srgbClr val="AF76B0"/>
                </a:gs>
              </a:gsLst>
              <a:lin ang="3000000" scaled="0"/>
            </a:gradFill>
            <a:ln>
              <a:noFill/>
            </a:ln>
            <a:effectLst>
              <a:outerShdw blurRad="203200" dist="38100" dir="5400000" sx="101000" sy="101000" algn="t" rotWithShape="0">
                <a:schemeClr val="accent2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panose="00000500000000000000" pitchFamily="2" charset="-122"/>
                <a:ea typeface="inpin heiti" panose="00000500000000000000" pitchFamily="2" charset="-122"/>
                <a:cs typeface="+mn-cs"/>
                <a:sym typeface="inpin heiti" panose="00000500000000000000" pitchFamily="2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645942F-3B96-F3FB-2CB3-C4FCE9A82732}"/>
                </a:ext>
              </a:extLst>
            </p:cNvPr>
            <p:cNvSpPr txBox="1"/>
            <p:nvPr/>
          </p:nvSpPr>
          <p:spPr>
            <a:xfrm>
              <a:off x="7051745" y="3288643"/>
              <a:ext cx="9596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隔离性</a:t>
              </a:r>
              <a:endParaRPr lang="zh-CN" altLang="en-US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28F5D536-2BBA-8EF4-A14A-D51E9108B26C}"/>
                </a:ext>
              </a:extLst>
            </p:cNvPr>
            <p:cNvSpPr/>
            <p:nvPr/>
          </p:nvSpPr>
          <p:spPr>
            <a:xfrm>
              <a:off x="6640364" y="3624999"/>
              <a:ext cx="1782365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Isolation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DD39FAB-F6F6-7457-9600-733F584FC08F}"/>
                </a:ext>
              </a:extLst>
            </p:cNvPr>
            <p:cNvSpPr/>
            <p:nvPr/>
          </p:nvSpPr>
          <p:spPr>
            <a:xfrm>
              <a:off x="6401480" y="4907159"/>
              <a:ext cx="2380063" cy="893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kern="0">
                  <a:ea typeface="inpin heiti" panose="00000500000000000000" pitchFamily="2" charset="-122"/>
                  <a:cs typeface="+mn-ea"/>
                </a:rPr>
                <a:t>数据库系统提供的隔离机制，保证事务在不受外部并发操作影响的独立环境下运行</a:t>
              </a:r>
              <a:endParaRPr lang="en-US" altLang="zh-CN" sz="1200" kern="0" dirty="0">
                <a:ea typeface="inpin heiti" panose="00000500000000000000" pitchFamily="2" charset="-122"/>
                <a:cs typeface="+mn-ea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E90771C8-7D37-8904-0387-C1AEAEDAB184}"/>
              </a:ext>
            </a:extLst>
          </p:cNvPr>
          <p:cNvGrpSpPr/>
          <p:nvPr/>
        </p:nvGrpSpPr>
        <p:grpSpPr>
          <a:xfrm>
            <a:off x="9072050" y="2458171"/>
            <a:ext cx="2380063" cy="2631604"/>
            <a:chOff x="9072050" y="2878795"/>
            <a:chExt cx="2380063" cy="2631604"/>
          </a:xfrm>
        </p:grpSpPr>
        <p:sp>
          <p:nvSpPr>
            <p:cNvPr id="13" name="Rounded Rectangle 10">
              <a:extLst>
                <a:ext uri="{FF2B5EF4-FFF2-40B4-BE49-F238E27FC236}">
                  <a16:creationId xmlns:a16="http://schemas.microsoft.com/office/drawing/2014/main" id="{08DDF32F-CE43-21F4-5295-64F240834710}"/>
                </a:ext>
              </a:extLst>
            </p:cNvPr>
            <p:cNvSpPr/>
            <p:nvPr/>
          </p:nvSpPr>
          <p:spPr>
            <a:xfrm rot="2700000">
              <a:off x="9407546" y="2878795"/>
              <a:ext cx="1619915" cy="1619915"/>
            </a:xfrm>
            <a:prstGeom prst="roundRect">
              <a:avLst>
                <a:gd name="adj" fmla="val 8491"/>
              </a:avLst>
            </a:pr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0">
                  <a:srgbClr val="AF76B0"/>
                </a:gs>
              </a:gsLst>
              <a:lin ang="3000000" scaled="0"/>
            </a:gradFill>
            <a:ln>
              <a:noFill/>
            </a:ln>
            <a:effectLst>
              <a:outerShdw blurRad="203200" dist="38100" dir="5400000" sx="101000" sy="101000" algn="t" rotWithShape="0">
                <a:schemeClr val="accent2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panose="00000500000000000000" pitchFamily="2" charset="-122"/>
                <a:ea typeface="inpin heiti" panose="00000500000000000000" pitchFamily="2" charset="-122"/>
                <a:cs typeface="+mn-cs"/>
                <a:sym typeface="inpin heiti" panose="00000500000000000000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C302BDF-8075-6817-7CBE-E78B6AC517B6}"/>
                </a:ext>
              </a:extLst>
            </p:cNvPr>
            <p:cNvSpPr txBox="1"/>
            <p:nvPr/>
          </p:nvSpPr>
          <p:spPr>
            <a:xfrm>
              <a:off x="9720111" y="3288640"/>
              <a:ext cx="9596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持久性</a:t>
              </a:r>
              <a:endParaRPr lang="zh-CN" altLang="en-US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3767F80-3DE1-B995-F213-DAD5BDA87074}"/>
                </a:ext>
              </a:extLst>
            </p:cNvPr>
            <p:cNvSpPr/>
            <p:nvPr/>
          </p:nvSpPr>
          <p:spPr>
            <a:xfrm>
              <a:off x="9308730" y="3624996"/>
              <a:ext cx="1782365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Durability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FD6AC36-AA2C-0F09-A918-E8D1CF509A4F}"/>
                </a:ext>
              </a:extLst>
            </p:cNvPr>
            <p:cNvSpPr/>
            <p:nvPr/>
          </p:nvSpPr>
          <p:spPr>
            <a:xfrm>
              <a:off x="9072050" y="4893563"/>
              <a:ext cx="2380063" cy="6168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kern="0">
                  <a:ea typeface="inpin heiti" panose="00000500000000000000" pitchFamily="2" charset="-122"/>
                  <a:cs typeface="+mn-ea"/>
                </a:rPr>
                <a:t>事务一旦提交或回滚，它对数据库中的数据的改变就是永久的</a:t>
              </a:r>
              <a:endParaRPr lang="en-US" altLang="zh-CN" sz="1200" kern="0">
                <a:ea typeface="inpin heiti" panose="00000500000000000000" pitchFamily="2" charset="-122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92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47091D-B723-91CD-6E89-C667C991B9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7946" y="797668"/>
            <a:ext cx="6361782" cy="4801836"/>
          </a:xfrm>
        </p:spPr>
        <p:txBody>
          <a:bodyPr/>
          <a:lstStyle/>
          <a:p>
            <a:r>
              <a:rPr lang="zh-CN" altLang="en-US"/>
              <a:t>事务介绍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事务操作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事务四大特性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BAEC19B-82EF-0853-0238-4D0D5C1C9844}"/>
              </a:ext>
            </a:extLst>
          </p:cNvPr>
          <p:cNvSpPr/>
          <p:nvPr/>
        </p:nvSpPr>
        <p:spPr>
          <a:xfrm>
            <a:off x="5486400" y="2037588"/>
            <a:ext cx="5760538" cy="369332"/>
          </a:xfrm>
          <a:prstGeom prst="roundRect">
            <a:avLst/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一组操作的集合，这组操作要么全部成功，要么全部失败。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264B486-A077-90C9-DFC2-BDAB6A5B2042}"/>
              </a:ext>
            </a:extLst>
          </p:cNvPr>
          <p:cNvSpPr/>
          <p:nvPr/>
        </p:nvSpPr>
        <p:spPr>
          <a:xfrm>
            <a:off x="5486400" y="3218042"/>
            <a:ext cx="5760538" cy="1133272"/>
          </a:xfrm>
          <a:prstGeom prst="roundRect">
            <a:avLst>
              <a:gd name="adj" fmla="val 7275"/>
            </a:avLst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start transaction / begin ;</a:t>
            </a: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commit ;</a:t>
            </a: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rollback ;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4DBADC7-E2E8-8E13-EB8B-683BD7A2810D}"/>
              </a:ext>
            </a:extLst>
          </p:cNvPr>
          <p:cNvSpPr/>
          <p:nvPr/>
        </p:nvSpPr>
        <p:spPr>
          <a:xfrm>
            <a:off x="5486400" y="5027800"/>
            <a:ext cx="5760538" cy="1382825"/>
          </a:xfrm>
          <a:prstGeom prst="roundRect">
            <a:avLst>
              <a:gd name="adj" fmla="val 7275"/>
            </a:avLst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原子性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一致性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隔离性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持久性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630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DA52B9-6DE0-A930-ED80-CF83542C9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08" y="2992683"/>
            <a:ext cx="2026366" cy="1229794"/>
          </a:xfrm>
          <a:prstGeom prst="roundRect">
            <a:avLst>
              <a:gd name="adj" fmla="val 3447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39BBEB-C813-E918-523F-818D32ED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30" y="3243210"/>
            <a:ext cx="1924914" cy="1071459"/>
          </a:xfrm>
          <a:prstGeom prst="roundRect">
            <a:avLst>
              <a:gd name="adj" fmla="val 4356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C63ED5-300D-2984-0EEA-9EFA4D963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769" y="3408570"/>
            <a:ext cx="1768476" cy="1046737"/>
          </a:xfrm>
          <a:prstGeom prst="roundRect">
            <a:avLst>
              <a:gd name="adj" fmla="val 3422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237F129F-085C-4D53-82A7-B017B37369AF}"/>
              </a:ext>
            </a:extLst>
          </p:cNvPr>
          <p:cNvSpPr/>
          <p:nvPr/>
        </p:nvSpPr>
        <p:spPr>
          <a:xfrm>
            <a:off x="3833664" y="1680613"/>
            <a:ext cx="1716624" cy="755714"/>
          </a:xfrm>
          <a:prstGeom prst="round2DiagRect">
            <a:avLst/>
          </a:prstGeom>
          <a:gradFill flip="none" rotWithShape="1">
            <a:gsLst>
              <a:gs pos="0">
                <a:srgbClr val="48D6D2">
                  <a:tint val="66000"/>
                  <a:satMod val="160000"/>
                </a:srgbClr>
              </a:gs>
              <a:gs pos="50000">
                <a:srgbClr val="48D6D2">
                  <a:tint val="44500"/>
                  <a:satMod val="160000"/>
                </a:srgbClr>
              </a:gs>
              <a:gs pos="100000">
                <a:srgbClr val="48D6D2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>
            <a:solidFill>
              <a:schemeClr val="bg1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设计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概要设计、详细设计、接口设计、数据库设计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8608829-37AC-466D-C349-96F0A4692711}"/>
              </a:ext>
            </a:extLst>
          </p:cNvPr>
          <p:cNvGrpSpPr/>
          <p:nvPr/>
        </p:nvGrpSpPr>
        <p:grpSpPr>
          <a:xfrm>
            <a:off x="7159422" y="1471246"/>
            <a:ext cx="1005277" cy="1109830"/>
            <a:chOff x="7524858" y="2317242"/>
            <a:chExt cx="817862" cy="110983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" name="流程图: 磁盘 15">
              <a:extLst>
                <a:ext uri="{FF2B5EF4-FFF2-40B4-BE49-F238E27FC236}">
                  <a16:creationId xmlns:a16="http://schemas.microsoft.com/office/drawing/2014/main" id="{2C54A519-22B4-A4EF-2316-341433077371}"/>
                </a:ext>
              </a:extLst>
            </p:cNvPr>
            <p:cNvSpPr/>
            <p:nvPr/>
          </p:nvSpPr>
          <p:spPr>
            <a:xfrm>
              <a:off x="7524858" y="2950120"/>
              <a:ext cx="817861" cy="476952"/>
            </a:xfrm>
            <a:prstGeom prst="flowChartMagneticDisk">
              <a:avLst/>
            </a:prstGeom>
            <a:solidFill>
              <a:srgbClr val="48D6D2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7" name="!!流程图: 数据库">
              <a:extLst>
                <a:ext uri="{FF2B5EF4-FFF2-40B4-BE49-F238E27FC236}">
                  <a16:creationId xmlns:a16="http://schemas.microsoft.com/office/drawing/2014/main" id="{AD1503E0-A4E8-F8E6-D562-7E8715DA5456}"/>
                </a:ext>
              </a:extLst>
            </p:cNvPr>
            <p:cNvSpPr/>
            <p:nvPr/>
          </p:nvSpPr>
          <p:spPr>
            <a:xfrm>
              <a:off x="7524859" y="2633635"/>
              <a:ext cx="817861" cy="476952"/>
            </a:xfrm>
            <a:prstGeom prst="flowChartMagneticDisk">
              <a:avLst/>
            </a:prstGeom>
            <a:solidFill>
              <a:srgbClr val="48D6D2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</a:p>
          </p:txBody>
        </p:sp>
        <p:sp>
          <p:nvSpPr>
            <p:cNvPr id="18" name="流程图: 磁盘 17">
              <a:extLst>
                <a:ext uri="{FF2B5EF4-FFF2-40B4-BE49-F238E27FC236}">
                  <a16:creationId xmlns:a16="http://schemas.microsoft.com/office/drawing/2014/main" id="{A8C3331A-4E12-6CE5-2567-2A3F89139B63}"/>
                </a:ext>
              </a:extLst>
            </p:cNvPr>
            <p:cNvSpPr/>
            <p:nvPr/>
          </p:nvSpPr>
          <p:spPr>
            <a:xfrm>
              <a:off x="7524858" y="2317242"/>
              <a:ext cx="817861" cy="476952"/>
            </a:xfrm>
            <a:prstGeom prst="flowChartMagneticDisk">
              <a:avLst/>
            </a:prstGeom>
            <a:solidFill>
              <a:srgbClr val="48D6D2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FB5A2BAF-2813-9EDB-64BE-0E5672851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130" y="3066640"/>
            <a:ext cx="1673061" cy="865299"/>
          </a:xfrm>
          <a:prstGeom prst="roundRect">
            <a:avLst>
              <a:gd name="adj" fmla="val 7951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ED37A92-6959-5D77-A205-8C8C59B67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169" y="3259317"/>
            <a:ext cx="1694577" cy="865299"/>
          </a:xfrm>
          <a:prstGeom prst="roundRect">
            <a:avLst>
              <a:gd name="adj" fmla="val 8747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3718B36-8DF1-8AF0-E7B2-2053E62E8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8725" y="3452947"/>
            <a:ext cx="1694577" cy="865299"/>
          </a:xfrm>
          <a:prstGeom prst="roundRect">
            <a:avLst>
              <a:gd name="adj" fmla="val 5773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25" name="矩形: 对角圆角 24">
            <a:extLst>
              <a:ext uri="{FF2B5EF4-FFF2-40B4-BE49-F238E27FC236}">
                <a16:creationId xmlns:a16="http://schemas.microsoft.com/office/drawing/2014/main" id="{7B8ADB1B-C2B4-6835-C631-83613547B88C}"/>
              </a:ext>
            </a:extLst>
          </p:cNvPr>
          <p:cNvSpPr/>
          <p:nvPr/>
        </p:nvSpPr>
        <p:spPr>
          <a:xfrm>
            <a:off x="6958679" y="3272630"/>
            <a:ext cx="1448817" cy="683208"/>
          </a:xfrm>
          <a:prstGeom prst="round2DiagRect">
            <a:avLst/>
          </a:prstGeom>
          <a:solidFill>
            <a:srgbClr val="FEFCBF"/>
          </a:solidFill>
          <a:ln w="6350">
            <a:solidFill>
              <a:schemeClr val="bg1"/>
            </a:solidFill>
            <a:prstDash val="soli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程序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4377350C-42F0-1BB3-4A09-A9012C84E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9495" y="2981472"/>
            <a:ext cx="1485595" cy="1320464"/>
          </a:xfrm>
          <a:prstGeom prst="roundRect">
            <a:avLst>
              <a:gd name="adj" fmla="val 1530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38" name="矩形: 对角圆角 37">
            <a:extLst>
              <a:ext uri="{FF2B5EF4-FFF2-40B4-BE49-F238E27FC236}">
                <a16:creationId xmlns:a16="http://schemas.microsoft.com/office/drawing/2014/main" id="{AF448DCB-2D4D-FF91-1B0B-8CF6799654A5}"/>
              </a:ext>
            </a:extLst>
          </p:cNvPr>
          <p:cNvSpPr/>
          <p:nvPr/>
        </p:nvSpPr>
        <p:spPr>
          <a:xfrm>
            <a:off x="3837788" y="4883263"/>
            <a:ext cx="1712499" cy="755714"/>
          </a:xfrm>
          <a:prstGeom prst="round2DiagRect">
            <a:avLst/>
          </a:prstGeom>
          <a:gradFill flip="none" rotWithShape="1">
            <a:gsLst>
              <a:gs pos="0">
                <a:srgbClr val="58B368">
                  <a:tint val="66000"/>
                  <a:satMod val="160000"/>
                </a:srgbClr>
              </a:gs>
              <a:gs pos="50000">
                <a:srgbClr val="58B368">
                  <a:tint val="44500"/>
                  <a:satMod val="160000"/>
                </a:srgbClr>
              </a:gs>
              <a:gs pos="100000">
                <a:srgbClr val="58B368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>
            <a:solidFill>
              <a:schemeClr val="bg1"/>
            </a:solidFill>
            <a:prstDash val="soli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优化</a:t>
            </a:r>
          </a:p>
        </p:txBody>
      </p:sp>
      <p:sp>
        <p:nvSpPr>
          <p:cNvPr id="41" name="矩形: 对角圆角 40">
            <a:extLst>
              <a:ext uri="{FF2B5EF4-FFF2-40B4-BE49-F238E27FC236}">
                <a16:creationId xmlns:a16="http://schemas.microsoft.com/office/drawing/2014/main" id="{BEEC8E99-3CDB-F6B2-B9CF-11ED58F3799C}"/>
              </a:ext>
            </a:extLst>
          </p:cNvPr>
          <p:cNvSpPr/>
          <p:nvPr/>
        </p:nvSpPr>
        <p:spPr>
          <a:xfrm>
            <a:off x="6958679" y="4863958"/>
            <a:ext cx="1516123" cy="755714"/>
          </a:xfrm>
          <a:prstGeom prst="round2DiagRect">
            <a:avLst/>
          </a:prstGeom>
          <a:gradFill flip="none" rotWithShape="1">
            <a:gsLst>
              <a:gs pos="0">
                <a:srgbClr val="58B368">
                  <a:tint val="66000"/>
                  <a:satMod val="160000"/>
                </a:srgbClr>
              </a:gs>
              <a:gs pos="50000">
                <a:srgbClr val="58B368">
                  <a:tint val="44500"/>
                  <a:satMod val="160000"/>
                </a:srgbClr>
              </a:gs>
              <a:gs pos="100000">
                <a:srgbClr val="58B368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>
            <a:solidFill>
              <a:schemeClr val="bg1"/>
            </a:solidFill>
            <a:prstDash val="soli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优化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索引、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优化、分库分表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F2E0A973-8477-8CA9-0C41-041DABD078D0}"/>
              </a:ext>
            </a:extLst>
          </p:cNvPr>
          <p:cNvCxnSpPr/>
          <p:nvPr/>
        </p:nvCxnSpPr>
        <p:spPr>
          <a:xfrm flipV="1">
            <a:off x="2923044" y="2104124"/>
            <a:ext cx="805902" cy="72518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7934FDC1-0599-F211-E6E4-C945CE511EBD}"/>
              </a:ext>
            </a:extLst>
          </p:cNvPr>
          <p:cNvCxnSpPr>
            <a:cxnSpLocks/>
          </p:cNvCxnSpPr>
          <p:nvPr/>
        </p:nvCxnSpPr>
        <p:spPr>
          <a:xfrm>
            <a:off x="5693049" y="2058470"/>
            <a:ext cx="1345926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DE7EDBD-FD4D-C680-EE95-7BA43A942D7A}"/>
              </a:ext>
            </a:extLst>
          </p:cNvPr>
          <p:cNvCxnSpPr>
            <a:cxnSpLocks/>
          </p:cNvCxnSpPr>
          <p:nvPr/>
        </p:nvCxnSpPr>
        <p:spPr>
          <a:xfrm>
            <a:off x="2935470" y="3607580"/>
            <a:ext cx="898194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E7CA715-03DC-23B7-98D3-5ABA7AA01AAD}"/>
              </a:ext>
            </a:extLst>
          </p:cNvPr>
          <p:cNvCxnSpPr>
            <a:cxnSpLocks/>
          </p:cNvCxnSpPr>
          <p:nvPr/>
        </p:nvCxnSpPr>
        <p:spPr>
          <a:xfrm>
            <a:off x="5558621" y="3614923"/>
            <a:ext cx="1345926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8C5647F-5231-13B1-E959-85A01EB2B233}"/>
              </a:ext>
            </a:extLst>
          </p:cNvPr>
          <p:cNvCxnSpPr>
            <a:cxnSpLocks/>
          </p:cNvCxnSpPr>
          <p:nvPr/>
        </p:nvCxnSpPr>
        <p:spPr>
          <a:xfrm>
            <a:off x="2843852" y="4385855"/>
            <a:ext cx="885094" cy="87526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27F70A6-486A-5E16-515F-B3BAB59619BD}"/>
              </a:ext>
            </a:extLst>
          </p:cNvPr>
          <p:cNvCxnSpPr>
            <a:cxnSpLocks/>
          </p:cNvCxnSpPr>
          <p:nvPr/>
        </p:nvCxnSpPr>
        <p:spPr>
          <a:xfrm>
            <a:off x="5622278" y="5261120"/>
            <a:ext cx="1291794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B0FEA4F-6461-6037-8E99-271224149B8A}"/>
              </a:ext>
            </a:extLst>
          </p:cNvPr>
          <p:cNvCxnSpPr>
            <a:cxnSpLocks/>
          </p:cNvCxnSpPr>
          <p:nvPr/>
        </p:nvCxnSpPr>
        <p:spPr>
          <a:xfrm>
            <a:off x="8276829" y="2076238"/>
            <a:ext cx="2134831" cy="905234"/>
          </a:xfrm>
          <a:prstGeom prst="bentConnector3">
            <a:avLst>
              <a:gd name="adj1" fmla="val 99971"/>
            </a:avLst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936AD4B7-E063-0648-0E87-0C526A29CD75}"/>
              </a:ext>
            </a:extLst>
          </p:cNvPr>
          <p:cNvCxnSpPr>
            <a:cxnSpLocks/>
          </p:cNvCxnSpPr>
          <p:nvPr/>
        </p:nvCxnSpPr>
        <p:spPr>
          <a:xfrm>
            <a:off x="8512902" y="3585754"/>
            <a:ext cx="973998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887FA90E-E5D4-7D3A-6C88-6855E61B8281}"/>
              </a:ext>
            </a:extLst>
          </p:cNvPr>
          <p:cNvCxnSpPr>
            <a:cxnSpLocks/>
          </p:cNvCxnSpPr>
          <p:nvPr/>
        </p:nvCxnSpPr>
        <p:spPr>
          <a:xfrm flipV="1">
            <a:off x="8598588" y="4392858"/>
            <a:ext cx="1810528" cy="875265"/>
          </a:xfrm>
          <a:prstGeom prst="bentConnector3">
            <a:avLst>
              <a:gd name="adj1" fmla="val 99979"/>
            </a:avLst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: 对角圆角 68">
            <a:extLst>
              <a:ext uri="{FF2B5EF4-FFF2-40B4-BE49-F238E27FC236}">
                <a16:creationId xmlns:a16="http://schemas.microsoft.com/office/drawing/2014/main" id="{6D91A4D1-66FF-FB3C-ED97-6237E44A35FA}"/>
              </a:ext>
            </a:extLst>
          </p:cNvPr>
          <p:cNvSpPr/>
          <p:nvPr/>
        </p:nvSpPr>
        <p:spPr>
          <a:xfrm>
            <a:off x="1213396" y="4763662"/>
            <a:ext cx="1216000" cy="397162"/>
          </a:xfrm>
          <a:prstGeom prst="round2DiagRect">
            <a:avLst/>
          </a:prstGeom>
          <a:gradFill flip="none" rotWithShape="1">
            <a:gsLst>
              <a:gs pos="0">
                <a:srgbClr val="8C61FF">
                  <a:tint val="66000"/>
                  <a:satMod val="160000"/>
                </a:srgbClr>
              </a:gs>
              <a:gs pos="50000">
                <a:srgbClr val="8C61FF">
                  <a:tint val="44500"/>
                  <a:satMod val="160000"/>
                </a:srgbClr>
              </a:gs>
              <a:gs pos="100000">
                <a:srgbClr val="8C61FF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 </a:t>
            </a:r>
            <a:r>
              <a:rPr lang="en-US" altLang="zh-CN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zh-CN" altLang="en-US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19DC4BA-5CA3-71F2-ACD4-128B72FE9196}"/>
              </a:ext>
            </a:extLst>
          </p:cNvPr>
          <p:cNvGrpSpPr/>
          <p:nvPr/>
        </p:nvGrpSpPr>
        <p:grpSpPr>
          <a:xfrm>
            <a:off x="3593768" y="1406154"/>
            <a:ext cx="5840089" cy="1343141"/>
            <a:chOff x="3593768" y="2101098"/>
            <a:chExt cx="5840089" cy="1343141"/>
          </a:xfrm>
        </p:grpSpPr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B6A61C2D-609B-96E1-C4EF-65E054FB5C97}"/>
                </a:ext>
              </a:extLst>
            </p:cNvPr>
            <p:cNvSpPr/>
            <p:nvPr/>
          </p:nvSpPr>
          <p:spPr>
            <a:xfrm>
              <a:off x="3593768" y="2101098"/>
              <a:ext cx="5840089" cy="1341391"/>
            </a:xfrm>
            <a:prstGeom prst="roundRect">
              <a:avLst>
                <a:gd name="adj" fmla="val 5524"/>
              </a:avLst>
            </a:prstGeom>
            <a:solidFill>
              <a:srgbClr val="00B0F0">
                <a:alpha val="20000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: 对角圆角 72">
              <a:extLst>
                <a:ext uri="{FF2B5EF4-FFF2-40B4-BE49-F238E27FC236}">
                  <a16:creationId xmlns:a16="http://schemas.microsoft.com/office/drawing/2014/main" id="{BD96B660-6FA6-3216-E18C-F7AD07E6F209}"/>
                </a:ext>
              </a:extLst>
            </p:cNvPr>
            <p:cNvSpPr/>
            <p:nvPr/>
          </p:nvSpPr>
          <p:spPr>
            <a:xfrm>
              <a:off x="8416088" y="3131270"/>
              <a:ext cx="1016631" cy="312969"/>
            </a:xfrm>
            <a:prstGeom prst="round2DiagRect">
              <a:avLst>
                <a:gd name="adj1" fmla="val 16452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数据库设计</a:t>
              </a:r>
              <a:endParaRPr lang="en-US" altLang="zh-CN" sz="14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B48D8844-5A1F-23DD-620F-EAC12C2FCA26}"/>
              </a:ext>
            </a:extLst>
          </p:cNvPr>
          <p:cNvGrpSpPr/>
          <p:nvPr/>
        </p:nvGrpSpPr>
        <p:grpSpPr>
          <a:xfrm>
            <a:off x="3588549" y="2876610"/>
            <a:ext cx="5841630" cy="1516248"/>
            <a:chOff x="3588549" y="3571554"/>
            <a:chExt cx="5841630" cy="1516248"/>
          </a:xfrm>
        </p:grpSpPr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940BBB98-161B-074A-B748-0F753A1572B7}"/>
                </a:ext>
              </a:extLst>
            </p:cNvPr>
            <p:cNvSpPr/>
            <p:nvPr/>
          </p:nvSpPr>
          <p:spPr>
            <a:xfrm>
              <a:off x="3588549" y="3571554"/>
              <a:ext cx="5840089" cy="1516248"/>
            </a:xfrm>
            <a:prstGeom prst="roundRect">
              <a:avLst>
                <a:gd name="adj" fmla="val 5524"/>
              </a:avLst>
            </a:prstGeom>
            <a:solidFill>
              <a:srgbClr val="FFC000">
                <a:alpha val="10196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: 对角圆角 73">
              <a:extLst>
                <a:ext uri="{FF2B5EF4-FFF2-40B4-BE49-F238E27FC236}">
                  <a16:creationId xmlns:a16="http://schemas.microsoft.com/office/drawing/2014/main" id="{52049ABA-6939-EDBC-4BD0-E179C37E5851}"/>
                </a:ext>
              </a:extLst>
            </p:cNvPr>
            <p:cNvSpPr/>
            <p:nvPr/>
          </p:nvSpPr>
          <p:spPr>
            <a:xfrm>
              <a:off x="8413548" y="4771743"/>
              <a:ext cx="1016631" cy="312969"/>
            </a:xfrm>
            <a:prstGeom prst="round2DiagRect">
              <a:avLst>
                <a:gd name="adj1" fmla="val 16452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数据库操作</a:t>
              </a:r>
              <a:endParaRPr lang="en-US" altLang="zh-CN" sz="14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54996689-91F7-F8D8-3B89-69A43A2C457C}"/>
              </a:ext>
            </a:extLst>
          </p:cNvPr>
          <p:cNvGrpSpPr/>
          <p:nvPr/>
        </p:nvGrpSpPr>
        <p:grpSpPr>
          <a:xfrm>
            <a:off x="3588548" y="4521923"/>
            <a:ext cx="5840089" cy="1385305"/>
            <a:chOff x="3588548" y="5216867"/>
            <a:chExt cx="5840089" cy="1385305"/>
          </a:xfrm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5B6F9289-8A6C-1CF4-8CD9-BD0083AF3F43}"/>
                </a:ext>
              </a:extLst>
            </p:cNvPr>
            <p:cNvSpPr/>
            <p:nvPr/>
          </p:nvSpPr>
          <p:spPr>
            <a:xfrm>
              <a:off x="3588548" y="5216867"/>
              <a:ext cx="5840089" cy="1379746"/>
            </a:xfrm>
            <a:prstGeom prst="roundRect">
              <a:avLst>
                <a:gd name="adj" fmla="val 5524"/>
              </a:avLst>
            </a:prstGeom>
            <a:solidFill>
              <a:srgbClr val="58B368">
                <a:alpha val="20000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: 对角圆角 74">
              <a:extLst>
                <a:ext uri="{FF2B5EF4-FFF2-40B4-BE49-F238E27FC236}">
                  <a16:creationId xmlns:a16="http://schemas.microsoft.com/office/drawing/2014/main" id="{C8C7A9DE-F45D-9197-E32B-1DC308824B32}"/>
                </a:ext>
              </a:extLst>
            </p:cNvPr>
            <p:cNvSpPr/>
            <p:nvPr/>
          </p:nvSpPr>
          <p:spPr>
            <a:xfrm>
              <a:off x="8412006" y="6289203"/>
              <a:ext cx="1016631" cy="312969"/>
            </a:xfrm>
            <a:prstGeom prst="round2DiagRect">
              <a:avLst>
                <a:gd name="adj1" fmla="val 16452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数据库优化</a:t>
              </a:r>
              <a:endParaRPr lang="en-US" altLang="zh-CN" sz="14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1195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C8348D-6007-3BF5-282F-92F1124B3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3452" y="1037064"/>
            <a:ext cx="2480479" cy="3481756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多表查询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事务</a:t>
            </a:r>
            <a:endParaRPr lang="en-US" altLang="zh-CN"/>
          </a:p>
          <a:p>
            <a:r>
              <a:rPr lang="zh-CN" altLang="en-US"/>
              <a:t>索引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234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C8348D-6007-3BF5-282F-92F1124B3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3452" y="1037064"/>
            <a:ext cx="2480479" cy="3481756"/>
          </a:xfrm>
        </p:spPr>
        <p:txBody>
          <a:bodyPr/>
          <a:lstStyle/>
          <a:p>
            <a:r>
              <a:rPr lang="zh-CN" altLang="en-US"/>
              <a:t>多表查询</a:t>
            </a:r>
            <a:endParaRPr lang="en-US" altLang="zh-CN"/>
          </a:p>
          <a:p>
            <a:r>
              <a:rPr lang="zh-CN" altLang="en-US"/>
              <a:t>事务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索引</a:t>
            </a:r>
            <a:endParaRPr lang="en-US" altLang="zh-CN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59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9020BAE-99C6-419A-5738-C99F177E8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索引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B92DB7-76F6-CF77-7711-188EF290E3F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2921391" cy="1485143"/>
          </a:xfrm>
        </p:spPr>
        <p:txBody>
          <a:bodyPr/>
          <a:lstStyle/>
          <a:p>
            <a:r>
              <a:rPr lang="zh-CN" altLang="en-US"/>
              <a:t>介绍</a:t>
            </a:r>
            <a:endParaRPr lang="en-US" altLang="zh-CN"/>
          </a:p>
          <a:p>
            <a:r>
              <a:rPr lang="zh-CN" altLang="en-US"/>
              <a:t>结构</a:t>
            </a:r>
            <a:endParaRPr lang="en-US" altLang="zh-CN"/>
          </a:p>
          <a:p>
            <a:r>
              <a:rPr lang="zh-CN" altLang="en-US"/>
              <a:t>语法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E62C9F-B3B6-C359-F0A3-545948D585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101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9020BAE-99C6-419A-5738-C99F177E8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索引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B92DB7-76F6-CF77-7711-188EF290E3F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2921391" cy="1485143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介绍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结构</a:t>
            </a:r>
            <a:endParaRPr lang="en-US" altLang="zh-CN"/>
          </a:p>
          <a:p>
            <a:r>
              <a:rPr lang="zh-CN" altLang="en-US"/>
              <a:t>语法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E62C9F-B3B6-C359-F0A3-545948D585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602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CDF5C45-70E7-7987-F671-710D6A67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介绍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55DEBC0-9504-A75A-7F15-E7CDD3DED19D}"/>
              </a:ext>
            </a:extLst>
          </p:cNvPr>
          <p:cNvGrpSpPr/>
          <p:nvPr/>
        </p:nvGrpSpPr>
        <p:grpSpPr>
          <a:xfrm>
            <a:off x="864859" y="1770876"/>
            <a:ext cx="10578443" cy="1001580"/>
            <a:chOff x="864859" y="1770876"/>
            <a:chExt cx="10578443" cy="100158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73858BB-FFD4-9F58-506C-8CCA9B707B78}"/>
                </a:ext>
              </a:extLst>
            </p:cNvPr>
            <p:cNvGrpSpPr/>
            <p:nvPr/>
          </p:nvGrpSpPr>
          <p:grpSpPr>
            <a:xfrm>
              <a:off x="864859" y="1770876"/>
              <a:ext cx="10578443" cy="1001580"/>
              <a:chOff x="806778" y="1685855"/>
              <a:chExt cx="10578443" cy="1001580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925493-AA9B-2828-700A-A5B02E562527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1001580"/>
              </a:xfrm>
              <a:prstGeom prst="roundRect">
                <a:avLst>
                  <a:gd name="adj" fmla="val 8472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68000" rIns="72000" bIns="108000">
                <a:spAutoFit/>
              </a:bodyPr>
              <a:lstStyle/>
              <a:p>
                <a:pPr defTabSz="432000">
                  <a:lnSpc>
                    <a:spcPct val="200000"/>
                  </a:lnSpc>
                </a:pPr>
                <a:r>
                  <a:rPr lang="zh-CN" altLang="en-US" sz="1400" b="1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索引</a:t>
                </a:r>
                <a:r>
                  <a:rPr lang="zh-CN" altLang="en-US" sz="140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（</a:t>
                </a:r>
                <a:r>
                  <a:rPr lang="en-US" altLang="zh-CN" sz="140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index</a:t>
                </a:r>
                <a:r>
                  <a:rPr lang="zh-CN" altLang="en-US" sz="140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）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是帮助数据库 高效获取数据 的 数据结构 。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2" name="矩形: 对角圆角 11">
                <a:extLst>
                  <a:ext uri="{FF2B5EF4-FFF2-40B4-BE49-F238E27FC236}">
                    <a16:creationId xmlns:a16="http://schemas.microsoft.com/office/drawing/2014/main" id="{344D6C39-26C3-132E-7B31-EB02BCF5CB73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69449" cy="369052"/>
              </a:xfrm>
              <a:prstGeom prst="round2DiagRect">
                <a:avLst>
                  <a:gd name="adj1" fmla="val 2193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概念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0" name="Shape 2375">
              <a:extLst>
                <a:ext uri="{FF2B5EF4-FFF2-40B4-BE49-F238E27FC236}">
                  <a16:creationId xmlns:a16="http://schemas.microsoft.com/office/drawing/2014/main" id="{A2FD3F4F-6AF1-0DA3-A02F-E627629278A4}"/>
                </a:ext>
              </a:extLst>
            </p:cNvPr>
            <p:cNvSpPr/>
            <p:nvPr/>
          </p:nvSpPr>
          <p:spPr>
            <a:xfrm>
              <a:off x="1051916" y="1807717"/>
              <a:ext cx="228197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F5EF8061-FBDB-BD52-71A6-F206FCD10222}"/>
              </a:ext>
            </a:extLst>
          </p:cNvPr>
          <p:cNvSpPr txBox="1"/>
          <p:nvPr/>
        </p:nvSpPr>
        <p:spPr>
          <a:xfrm>
            <a:off x="3292426" y="2422923"/>
            <a:ext cx="1072662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zh-CN" altLang="en-US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高效获取数据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8E2028D-9C99-BBC6-A969-8EB8E6BA8DC1}"/>
              </a:ext>
            </a:extLst>
          </p:cNvPr>
          <p:cNvSpPr txBox="1"/>
          <p:nvPr/>
        </p:nvSpPr>
        <p:spPr>
          <a:xfrm>
            <a:off x="4608048" y="2421751"/>
            <a:ext cx="701187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zh-CN" altLang="en-US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A79D88E-112C-CD72-CE4A-BB5C99EEC99C}"/>
              </a:ext>
            </a:extLst>
          </p:cNvPr>
          <p:cNvSpPr/>
          <p:nvPr/>
        </p:nvSpPr>
        <p:spPr>
          <a:xfrm>
            <a:off x="3329271" y="2840897"/>
            <a:ext cx="3262442" cy="276260"/>
          </a:xfrm>
          <a:prstGeom prst="roundRect">
            <a:avLst/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select * from user where </a:t>
            </a:r>
            <a:r>
              <a: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= 45</a:t>
            </a:r>
            <a:endParaRPr lang="zh-CN" altLang="en-US" sz="14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11A34BD-3E78-A1C2-A58F-849B72711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89" y="3169589"/>
            <a:ext cx="2976750" cy="3009734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F84D8A6-439F-7109-7730-4844F939837D}"/>
              </a:ext>
            </a:extLst>
          </p:cNvPr>
          <p:cNvCxnSpPr/>
          <p:nvPr/>
        </p:nvCxnSpPr>
        <p:spPr>
          <a:xfrm flipH="1">
            <a:off x="3932839" y="3633604"/>
            <a:ext cx="63360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EB78F45-1F3A-193E-2727-D24E41AD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685" y="3169589"/>
            <a:ext cx="2976750" cy="3009734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CEBAD59B-0F45-8DAB-E9CB-4A659F7168A0}"/>
              </a:ext>
            </a:extLst>
          </p:cNvPr>
          <p:cNvSpPr/>
          <p:nvPr/>
        </p:nvSpPr>
        <p:spPr>
          <a:xfrm>
            <a:off x="10051879" y="3448652"/>
            <a:ext cx="331200" cy="3238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36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01C11A4-C85B-73D6-E3D2-5606B3D9D008}"/>
              </a:ext>
            </a:extLst>
          </p:cNvPr>
          <p:cNvSpPr/>
          <p:nvPr/>
        </p:nvSpPr>
        <p:spPr>
          <a:xfrm>
            <a:off x="10772405" y="4047781"/>
            <a:ext cx="331200" cy="3238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48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EE258CF-3721-E39D-FCEF-7FEFA0DC6641}"/>
              </a:ext>
            </a:extLst>
          </p:cNvPr>
          <p:cNvSpPr/>
          <p:nvPr/>
        </p:nvSpPr>
        <p:spPr>
          <a:xfrm>
            <a:off x="9392193" y="4047781"/>
            <a:ext cx="331200" cy="3238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22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11E71EF-F644-D6BB-D6FC-81C149E606B0}"/>
              </a:ext>
            </a:extLst>
          </p:cNvPr>
          <p:cNvSpPr/>
          <p:nvPr/>
        </p:nvSpPr>
        <p:spPr>
          <a:xfrm>
            <a:off x="8938838" y="4646909"/>
            <a:ext cx="331200" cy="3238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19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32EDB33-5385-8F14-3220-81E17B3EBD0F}"/>
              </a:ext>
            </a:extLst>
          </p:cNvPr>
          <p:cNvSpPr/>
          <p:nvPr/>
        </p:nvSpPr>
        <p:spPr>
          <a:xfrm>
            <a:off x="9782007" y="4646909"/>
            <a:ext cx="331200" cy="3238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33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498472D-43A6-31A8-B941-9C90A8DD9B5A}"/>
              </a:ext>
            </a:extLst>
          </p:cNvPr>
          <p:cNvSpPr/>
          <p:nvPr/>
        </p:nvSpPr>
        <p:spPr>
          <a:xfrm>
            <a:off x="8671641" y="5207442"/>
            <a:ext cx="331200" cy="3238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17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2E610F1-E55B-5A46-7411-AF7B79DB710B}"/>
              </a:ext>
            </a:extLst>
          </p:cNvPr>
          <p:cNvSpPr/>
          <p:nvPr/>
        </p:nvSpPr>
        <p:spPr>
          <a:xfrm>
            <a:off x="10395904" y="4646908"/>
            <a:ext cx="331200" cy="3238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45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A74BFAE-8C77-3AE0-713F-2FC982A64474}"/>
              </a:ext>
            </a:extLst>
          </p:cNvPr>
          <p:cNvSpPr/>
          <p:nvPr/>
        </p:nvSpPr>
        <p:spPr>
          <a:xfrm>
            <a:off x="11175401" y="4646908"/>
            <a:ext cx="331200" cy="3238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53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4115AA4-4FFC-9897-10B0-1131AD321848}"/>
              </a:ext>
            </a:extLst>
          </p:cNvPr>
          <p:cNvSpPr/>
          <p:nvPr/>
        </p:nvSpPr>
        <p:spPr>
          <a:xfrm>
            <a:off x="9219074" y="5207441"/>
            <a:ext cx="331200" cy="3238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20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759F29F-F033-A44A-9D25-820D734800AD}"/>
              </a:ext>
            </a:extLst>
          </p:cNvPr>
          <p:cNvSpPr/>
          <p:nvPr/>
        </p:nvSpPr>
        <p:spPr>
          <a:xfrm>
            <a:off x="9603368" y="5197532"/>
            <a:ext cx="331200" cy="3238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23</a:t>
            </a:r>
            <a:endParaRPr lang="zh-CN" altLang="en-US" sz="1200">
              <a:solidFill>
                <a:schemeClr val="tx1"/>
              </a:solidFill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48982AA-0C72-8A3C-9F72-7EC1E72E26E6}"/>
              </a:ext>
            </a:extLst>
          </p:cNvPr>
          <p:cNvCxnSpPr>
            <a:stCxn id="16" idx="3"/>
            <a:endCxn id="18" idx="7"/>
          </p:cNvCxnSpPr>
          <p:nvPr/>
        </p:nvCxnSpPr>
        <p:spPr>
          <a:xfrm flipH="1">
            <a:off x="9674890" y="3725047"/>
            <a:ext cx="425492" cy="37015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F36B122-080F-AAAD-09B6-A3CFACAF6F9D}"/>
              </a:ext>
            </a:extLst>
          </p:cNvPr>
          <p:cNvCxnSpPr>
            <a:stCxn id="16" idx="5"/>
            <a:endCxn id="17" idx="1"/>
          </p:cNvCxnSpPr>
          <p:nvPr/>
        </p:nvCxnSpPr>
        <p:spPr>
          <a:xfrm>
            <a:off x="10334576" y="3725047"/>
            <a:ext cx="486332" cy="37015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05F27D8-6694-0B7A-27A1-E4D34333BC31}"/>
              </a:ext>
            </a:extLst>
          </p:cNvPr>
          <p:cNvCxnSpPr>
            <a:stCxn id="18" idx="3"/>
            <a:endCxn id="19" idx="0"/>
          </p:cNvCxnSpPr>
          <p:nvPr/>
        </p:nvCxnSpPr>
        <p:spPr>
          <a:xfrm flipH="1">
            <a:off x="9104438" y="4324176"/>
            <a:ext cx="336258" cy="322733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9740674-9050-EB14-FDC3-9D1BF26B5C69}"/>
              </a:ext>
            </a:extLst>
          </p:cNvPr>
          <p:cNvCxnSpPr>
            <a:stCxn id="18" idx="5"/>
            <a:endCxn id="20" idx="0"/>
          </p:cNvCxnSpPr>
          <p:nvPr/>
        </p:nvCxnSpPr>
        <p:spPr>
          <a:xfrm>
            <a:off x="9674890" y="4324176"/>
            <a:ext cx="272717" cy="322733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857448D-216B-653D-BFDB-058D77EDD8D8}"/>
              </a:ext>
            </a:extLst>
          </p:cNvPr>
          <p:cNvCxnSpPr>
            <a:stCxn id="17" idx="3"/>
            <a:endCxn id="22" idx="0"/>
          </p:cNvCxnSpPr>
          <p:nvPr/>
        </p:nvCxnSpPr>
        <p:spPr>
          <a:xfrm flipH="1">
            <a:off x="10561504" y="4324176"/>
            <a:ext cx="259404" cy="32273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B438962-7AC1-3D01-C2E6-E3FFED89CA95}"/>
              </a:ext>
            </a:extLst>
          </p:cNvPr>
          <p:cNvCxnSpPr>
            <a:stCxn id="17" idx="5"/>
            <a:endCxn id="23" idx="0"/>
          </p:cNvCxnSpPr>
          <p:nvPr/>
        </p:nvCxnSpPr>
        <p:spPr>
          <a:xfrm>
            <a:off x="11055102" y="4324176"/>
            <a:ext cx="285899" cy="32273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487E803-7D54-95CA-51EF-2B1B4BDA0B8F}"/>
              </a:ext>
            </a:extLst>
          </p:cNvPr>
          <p:cNvCxnSpPr>
            <a:stCxn id="19" idx="3"/>
            <a:endCxn id="21" idx="0"/>
          </p:cNvCxnSpPr>
          <p:nvPr/>
        </p:nvCxnSpPr>
        <p:spPr>
          <a:xfrm flipH="1">
            <a:off x="8837241" y="4923304"/>
            <a:ext cx="150100" cy="28413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8509ACD-6106-7C8E-BACC-8A6FD353DC53}"/>
              </a:ext>
            </a:extLst>
          </p:cNvPr>
          <p:cNvCxnSpPr>
            <a:stCxn id="19" idx="5"/>
            <a:endCxn id="24" idx="0"/>
          </p:cNvCxnSpPr>
          <p:nvPr/>
        </p:nvCxnSpPr>
        <p:spPr>
          <a:xfrm>
            <a:off x="9221535" y="4923304"/>
            <a:ext cx="163139" cy="284137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56EB813D-92F9-4C24-3C12-5B4C7C2713B8}"/>
              </a:ext>
            </a:extLst>
          </p:cNvPr>
          <p:cNvCxnSpPr>
            <a:stCxn id="20" idx="3"/>
            <a:endCxn id="25" idx="0"/>
          </p:cNvCxnSpPr>
          <p:nvPr/>
        </p:nvCxnSpPr>
        <p:spPr>
          <a:xfrm flipH="1">
            <a:off x="9768968" y="4923304"/>
            <a:ext cx="61542" cy="27422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C7C7C8C-A571-451F-6B07-216F2E6E273C}"/>
              </a:ext>
            </a:extLst>
          </p:cNvPr>
          <p:cNvSpPr txBox="1"/>
          <p:nvPr/>
        </p:nvSpPr>
        <p:spPr>
          <a:xfrm>
            <a:off x="2357255" y="611873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rgbClr val="C00000"/>
                </a:solidFill>
                <a:latin typeface="Alibaba Sans Light" panose="020B0303020203040204" pitchFamily="34" charset="0"/>
                <a:cs typeface="Alibaba Sans Light" panose="020B0303020203040204" pitchFamily="34" charset="0"/>
              </a:rPr>
              <a:t>无索引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D4328D8-31E9-417D-9B93-331FA8CCA9EE}"/>
              </a:ext>
            </a:extLst>
          </p:cNvPr>
          <p:cNvSpPr txBox="1"/>
          <p:nvPr/>
        </p:nvSpPr>
        <p:spPr>
          <a:xfrm>
            <a:off x="8321883" y="61187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rgbClr val="C00000"/>
                </a:solidFill>
                <a:latin typeface="Alibaba Sans Light" panose="020B0303020203040204" pitchFamily="34" charset="0"/>
                <a:cs typeface="Alibaba Sans Light" panose="020B0303020203040204" pitchFamily="34" charset="0"/>
              </a:rPr>
              <a:t>有索引</a:t>
            </a:r>
          </a:p>
        </p:txBody>
      </p:sp>
      <p:sp>
        <p:nvSpPr>
          <p:cNvPr id="37" name="圆角矩形 140">
            <a:extLst>
              <a:ext uri="{FF2B5EF4-FFF2-40B4-BE49-F238E27FC236}">
                <a16:creationId xmlns:a16="http://schemas.microsoft.com/office/drawing/2014/main" id="{6817900D-A7D2-18F5-4358-747CBA53F309}"/>
              </a:ext>
            </a:extLst>
          </p:cNvPr>
          <p:cNvSpPr/>
          <p:nvPr/>
        </p:nvSpPr>
        <p:spPr>
          <a:xfrm>
            <a:off x="864859" y="3169589"/>
            <a:ext cx="3815929" cy="3222067"/>
          </a:xfrm>
          <a:prstGeom prst="roundRect">
            <a:avLst>
              <a:gd name="adj" fmla="val 3265"/>
            </a:avLst>
          </a:prstGeom>
          <a:solidFill>
            <a:srgbClr val="E46C0A">
              <a:alpha val="1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141">
            <a:extLst>
              <a:ext uri="{FF2B5EF4-FFF2-40B4-BE49-F238E27FC236}">
                <a16:creationId xmlns:a16="http://schemas.microsoft.com/office/drawing/2014/main" id="{907FD993-FCF3-8B7F-3D12-062747F06892}"/>
              </a:ext>
            </a:extLst>
          </p:cNvPr>
          <p:cNvSpPr/>
          <p:nvPr/>
        </p:nvSpPr>
        <p:spPr>
          <a:xfrm>
            <a:off x="5147299" y="3169589"/>
            <a:ext cx="6416040" cy="3222067"/>
          </a:xfrm>
          <a:prstGeom prst="roundRect">
            <a:avLst>
              <a:gd name="adj" fmla="val 3265"/>
            </a:avLst>
          </a:prstGeom>
          <a:solidFill>
            <a:srgbClr val="00B050">
              <a:alpha val="1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E48A85F-D742-97F1-45DD-B862E4A23AF4}"/>
              </a:ext>
            </a:extLst>
          </p:cNvPr>
          <p:cNvCxnSpPr>
            <a:stCxn id="16" idx="2"/>
          </p:cNvCxnSpPr>
          <p:nvPr/>
        </p:nvCxnSpPr>
        <p:spPr>
          <a:xfrm flipH="1">
            <a:off x="8202919" y="3610561"/>
            <a:ext cx="1848960" cy="23043"/>
          </a:xfrm>
          <a:prstGeom prst="straightConnector1">
            <a:avLst/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145">
            <a:extLst>
              <a:ext uri="{FF2B5EF4-FFF2-40B4-BE49-F238E27FC236}">
                <a16:creationId xmlns:a16="http://schemas.microsoft.com/office/drawing/2014/main" id="{4B19EE7A-9A6A-A815-5FDA-3217AB8C131C}"/>
              </a:ext>
            </a:extLst>
          </p:cNvPr>
          <p:cNvCxnSpPr>
            <a:stCxn id="18" idx="0"/>
          </p:cNvCxnSpPr>
          <p:nvPr/>
        </p:nvCxnSpPr>
        <p:spPr>
          <a:xfrm rot="16200000" flipV="1">
            <a:off x="8819578" y="3309566"/>
            <a:ext cx="121557" cy="1354874"/>
          </a:xfrm>
          <a:prstGeom prst="bentConnector2">
            <a:avLst/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147">
            <a:extLst>
              <a:ext uri="{FF2B5EF4-FFF2-40B4-BE49-F238E27FC236}">
                <a16:creationId xmlns:a16="http://schemas.microsoft.com/office/drawing/2014/main" id="{2DE89087-6851-D4DA-B5AB-AE521263B02E}"/>
              </a:ext>
            </a:extLst>
          </p:cNvPr>
          <p:cNvCxnSpPr>
            <a:stCxn id="20" idx="2"/>
          </p:cNvCxnSpPr>
          <p:nvPr/>
        </p:nvCxnSpPr>
        <p:spPr>
          <a:xfrm rot="10800000">
            <a:off x="8202919" y="4154824"/>
            <a:ext cx="1579088" cy="653994"/>
          </a:xfrm>
          <a:prstGeom prst="bentConnector3">
            <a:avLst>
              <a:gd name="adj1" fmla="val 28768"/>
            </a:avLst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151">
            <a:extLst>
              <a:ext uri="{FF2B5EF4-FFF2-40B4-BE49-F238E27FC236}">
                <a16:creationId xmlns:a16="http://schemas.microsoft.com/office/drawing/2014/main" id="{112081FF-368D-A5EC-AC6E-67F025AAB0C5}"/>
              </a:ext>
            </a:extLst>
          </p:cNvPr>
          <p:cNvCxnSpPr/>
          <p:nvPr/>
        </p:nvCxnSpPr>
        <p:spPr>
          <a:xfrm rot="10800000" flipV="1">
            <a:off x="8202919" y="4371598"/>
            <a:ext cx="2735580" cy="65166"/>
          </a:xfrm>
          <a:prstGeom prst="bentConnector3">
            <a:avLst>
              <a:gd name="adj1" fmla="val -46"/>
            </a:avLst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154">
            <a:extLst>
              <a:ext uri="{FF2B5EF4-FFF2-40B4-BE49-F238E27FC236}">
                <a16:creationId xmlns:a16="http://schemas.microsoft.com/office/drawing/2014/main" id="{89817A1D-84C5-3520-34C8-6CFAF2DF46E5}"/>
              </a:ext>
            </a:extLst>
          </p:cNvPr>
          <p:cNvCxnSpPr>
            <a:stCxn id="19" idx="2"/>
          </p:cNvCxnSpPr>
          <p:nvPr/>
        </p:nvCxnSpPr>
        <p:spPr>
          <a:xfrm rot="10800000" flipV="1">
            <a:off x="8202920" y="4808818"/>
            <a:ext cx="735918" cy="161906"/>
          </a:xfrm>
          <a:prstGeom prst="bentConnector3">
            <a:avLst>
              <a:gd name="adj1" fmla="val 21353"/>
            </a:avLst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158">
            <a:extLst>
              <a:ext uri="{FF2B5EF4-FFF2-40B4-BE49-F238E27FC236}">
                <a16:creationId xmlns:a16="http://schemas.microsoft.com/office/drawing/2014/main" id="{6735B8A5-BFAF-057F-4A7E-BFC563302EDD}"/>
              </a:ext>
            </a:extLst>
          </p:cNvPr>
          <p:cNvCxnSpPr>
            <a:stCxn id="23" idx="2"/>
          </p:cNvCxnSpPr>
          <p:nvPr/>
        </p:nvCxnSpPr>
        <p:spPr>
          <a:xfrm rot="10800000">
            <a:off x="8157199" y="4680605"/>
            <a:ext cx="3018202" cy="128213"/>
          </a:xfrm>
          <a:prstGeom prst="bentConnector3">
            <a:avLst>
              <a:gd name="adj1" fmla="val 50000"/>
            </a:avLst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161">
            <a:extLst>
              <a:ext uri="{FF2B5EF4-FFF2-40B4-BE49-F238E27FC236}">
                <a16:creationId xmlns:a16="http://schemas.microsoft.com/office/drawing/2014/main" id="{C68056F9-D3E8-CD8A-679A-EF5D3C7D633D}"/>
              </a:ext>
            </a:extLst>
          </p:cNvPr>
          <p:cNvCxnSpPr>
            <a:stCxn id="22" idx="4"/>
          </p:cNvCxnSpPr>
          <p:nvPr/>
        </p:nvCxnSpPr>
        <p:spPr>
          <a:xfrm rot="5400000">
            <a:off x="9263854" y="3909791"/>
            <a:ext cx="236716" cy="2358584"/>
          </a:xfrm>
          <a:prstGeom prst="bentConnector2">
            <a:avLst/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164">
            <a:extLst>
              <a:ext uri="{FF2B5EF4-FFF2-40B4-BE49-F238E27FC236}">
                <a16:creationId xmlns:a16="http://schemas.microsoft.com/office/drawing/2014/main" id="{BA1B47F0-C074-A950-5F3F-0FE4E836C6A6}"/>
              </a:ext>
            </a:extLst>
          </p:cNvPr>
          <p:cNvCxnSpPr>
            <a:stCxn id="21" idx="2"/>
          </p:cNvCxnSpPr>
          <p:nvPr/>
        </p:nvCxnSpPr>
        <p:spPr>
          <a:xfrm rot="10800000" flipV="1">
            <a:off x="8202919" y="5369351"/>
            <a:ext cx="468722" cy="151998"/>
          </a:xfrm>
          <a:prstGeom prst="bentConnector3">
            <a:avLst>
              <a:gd name="adj1" fmla="val 38620"/>
            </a:avLst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168">
            <a:extLst>
              <a:ext uri="{FF2B5EF4-FFF2-40B4-BE49-F238E27FC236}">
                <a16:creationId xmlns:a16="http://schemas.microsoft.com/office/drawing/2014/main" id="{DB4E00BB-535D-2502-E5CE-191D13CBC97A}"/>
              </a:ext>
            </a:extLst>
          </p:cNvPr>
          <p:cNvCxnSpPr>
            <a:stCxn id="24" idx="4"/>
          </p:cNvCxnSpPr>
          <p:nvPr/>
        </p:nvCxnSpPr>
        <p:spPr>
          <a:xfrm rot="5400000">
            <a:off x="8540944" y="5193234"/>
            <a:ext cx="505706" cy="1181754"/>
          </a:xfrm>
          <a:prstGeom prst="bentConnector2">
            <a:avLst/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171">
            <a:extLst>
              <a:ext uri="{FF2B5EF4-FFF2-40B4-BE49-F238E27FC236}">
                <a16:creationId xmlns:a16="http://schemas.microsoft.com/office/drawing/2014/main" id="{AB0CC6FA-0478-391B-D4F7-D30BDCED2E5A}"/>
              </a:ext>
            </a:extLst>
          </p:cNvPr>
          <p:cNvCxnSpPr>
            <a:stCxn id="25" idx="4"/>
          </p:cNvCxnSpPr>
          <p:nvPr/>
        </p:nvCxnSpPr>
        <p:spPr>
          <a:xfrm rot="5400000">
            <a:off x="8850057" y="4874212"/>
            <a:ext cx="271775" cy="1566048"/>
          </a:xfrm>
          <a:prstGeom prst="bentConnector2">
            <a:avLst/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2AA0E833-F65C-AD9F-68B9-4292250563CD}"/>
              </a:ext>
            </a:extLst>
          </p:cNvPr>
          <p:cNvSpPr/>
          <p:nvPr/>
        </p:nvSpPr>
        <p:spPr>
          <a:xfrm>
            <a:off x="1821704" y="3926224"/>
            <a:ext cx="1658691" cy="163122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  <a:cs typeface="阿里巴巴普惠体" panose="00020600040101010101" pitchFamily="18" charset="-122"/>
              </a:rPr>
              <a:t>全表扫描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B849447C-7C0F-4FA1-B6B9-E01F1076E72B}"/>
              </a:ext>
            </a:extLst>
          </p:cNvPr>
          <p:cNvSpPr/>
          <p:nvPr/>
        </p:nvSpPr>
        <p:spPr>
          <a:xfrm>
            <a:off x="7825930" y="3961737"/>
            <a:ext cx="1658691" cy="1631220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  <a:cs typeface="阿里巴巴普惠体" panose="00020600040101010101" pitchFamily="18" charset="-122"/>
              </a:rPr>
              <a:t>高效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3A4F81-E89B-64DE-6BD9-432451D3E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167" y="1053339"/>
            <a:ext cx="4113335" cy="548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5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0.00117 0.03658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3658 L 0.00143 0.07662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07662 L 0.00078 0.11713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11713 L 0.00078 0.2305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23056 L 0.00078 0.3504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000"/>
                            </p:stCondLst>
                            <p:childTnLst>
                              <p:par>
                                <p:cTn id="1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9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99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471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5" presetClass="emph" presetSubtype="0" grpId="2" nodeType="clickEffect">
                                  <p:stCondLst>
                                    <p:cond delay="1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05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471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5" presetClass="emph" presetSubtype="0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1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471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6" presetClass="emph" presetSubtype="0" repeatCount="300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7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9" grpId="0" animBg="1"/>
      <p:bldP spid="20" grpId="0" animBg="1"/>
      <p:bldP spid="21" grpId="0" animBg="1"/>
      <p:bldP spid="22" grpId="0" animBg="1"/>
      <p:bldP spid="22" grpId="1" animBg="1"/>
      <p:bldP spid="22" grpId="2" animBg="1"/>
      <p:bldP spid="22" grpId="3" animBg="1"/>
      <p:bldP spid="23" grpId="0" animBg="1"/>
      <p:bldP spid="24" grpId="0" animBg="1"/>
      <p:bldP spid="25" grpId="0" animBg="1"/>
      <p:bldP spid="35" grpId="0"/>
      <p:bldP spid="36" grpId="0"/>
      <p:bldP spid="37" grpId="0" animBg="1"/>
      <p:bldP spid="38" grpId="0" animBg="1"/>
      <p:bldP spid="49" grpId="0" animBg="1"/>
      <p:bldP spid="5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CDF5C45-70E7-7987-F671-710D6A67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介绍</a:t>
            </a:r>
          </a:p>
        </p:txBody>
      </p:sp>
      <p:sp>
        <p:nvSpPr>
          <p:cNvPr id="2" name="文本占位符 5">
            <a:extLst>
              <a:ext uri="{FF2B5EF4-FFF2-40B4-BE49-F238E27FC236}">
                <a16:creationId xmlns:a16="http://schemas.microsoft.com/office/drawing/2014/main" id="{8BC159CD-231F-CF7F-0E98-A52D661911C9}"/>
              </a:ext>
            </a:extLst>
          </p:cNvPr>
          <p:cNvSpPr txBox="1">
            <a:spLocks/>
          </p:cNvSpPr>
          <p:nvPr/>
        </p:nvSpPr>
        <p:spPr>
          <a:xfrm>
            <a:off x="710880" y="1624205"/>
            <a:ext cx="10698800" cy="41673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Courier New" panose="02070309020205020404" pitchFamily="49" charset="0"/>
                <a:cs typeface="Courier New" panose="02070309020205020404" pitchFamily="49" charset="0"/>
              </a:rPr>
              <a:t>优缺点</a:t>
            </a:r>
            <a:endParaRPr lang="en-US" altLang="zh-CN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BA59083-ACD8-DB06-04FE-642665AAD2BB}"/>
              </a:ext>
            </a:extLst>
          </p:cNvPr>
          <p:cNvGrpSpPr/>
          <p:nvPr/>
        </p:nvGrpSpPr>
        <p:grpSpPr>
          <a:xfrm>
            <a:off x="1168454" y="2301292"/>
            <a:ext cx="4582005" cy="3202693"/>
            <a:chOff x="1168454" y="2301292"/>
            <a:chExt cx="4582005" cy="3202693"/>
          </a:xfrm>
        </p:grpSpPr>
        <p:sp>
          <p:nvSpPr>
            <p:cNvPr id="4" name="圆角矩形 140">
              <a:extLst>
                <a:ext uri="{FF2B5EF4-FFF2-40B4-BE49-F238E27FC236}">
                  <a16:creationId xmlns:a16="http://schemas.microsoft.com/office/drawing/2014/main" id="{151A5730-A28C-8438-139F-E9019FAB5E06}"/>
                </a:ext>
              </a:extLst>
            </p:cNvPr>
            <p:cNvSpPr/>
            <p:nvPr/>
          </p:nvSpPr>
          <p:spPr>
            <a:xfrm>
              <a:off x="1168454" y="2513749"/>
              <a:ext cx="4582005" cy="2990236"/>
            </a:xfrm>
            <a:prstGeom prst="roundRect">
              <a:avLst>
                <a:gd name="adj" fmla="val 3265"/>
              </a:avLst>
            </a:prstGeom>
            <a:solidFill>
              <a:srgbClr val="C7E6A4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提高数据查询的效率，降低数据库的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IO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成本。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通过索引列对数据进行排序，降低数据排序的成本，降低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消耗。</a:t>
              </a:r>
              <a:endPara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矩形: 对角圆角 4">
              <a:extLst>
                <a:ext uri="{FF2B5EF4-FFF2-40B4-BE49-F238E27FC236}">
                  <a16:creationId xmlns:a16="http://schemas.microsoft.com/office/drawing/2014/main" id="{0FF6EDB2-4F0B-4FCA-39FA-8EB98C86389B}"/>
                </a:ext>
              </a:extLst>
            </p:cNvPr>
            <p:cNvSpPr/>
            <p:nvPr/>
          </p:nvSpPr>
          <p:spPr>
            <a:xfrm>
              <a:off x="2851477" y="2301292"/>
              <a:ext cx="1215957" cy="416738"/>
            </a:xfrm>
            <a:prstGeom prst="round2DiagRect">
              <a:avLst/>
            </a:prstGeom>
            <a:solidFill>
              <a:srgbClr val="92D050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优点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B6D0C21-ACE5-9E6C-266A-9F941868954D}"/>
              </a:ext>
            </a:extLst>
          </p:cNvPr>
          <p:cNvGrpSpPr/>
          <p:nvPr/>
        </p:nvGrpSpPr>
        <p:grpSpPr>
          <a:xfrm>
            <a:off x="6352467" y="2301292"/>
            <a:ext cx="4668973" cy="3202693"/>
            <a:chOff x="6284371" y="2301292"/>
            <a:chExt cx="4668973" cy="3202693"/>
          </a:xfrm>
        </p:grpSpPr>
        <p:sp>
          <p:nvSpPr>
            <p:cNvPr id="13" name="圆角矩形 140">
              <a:extLst>
                <a:ext uri="{FF2B5EF4-FFF2-40B4-BE49-F238E27FC236}">
                  <a16:creationId xmlns:a16="http://schemas.microsoft.com/office/drawing/2014/main" id="{E33F9867-49AD-A9C2-382D-0DEDA9AEF4E8}"/>
                </a:ext>
              </a:extLst>
            </p:cNvPr>
            <p:cNvSpPr/>
            <p:nvPr/>
          </p:nvSpPr>
          <p:spPr>
            <a:xfrm>
              <a:off x="6284371" y="2513749"/>
              <a:ext cx="4668973" cy="2990236"/>
            </a:xfrm>
            <a:prstGeom prst="roundRect">
              <a:avLst>
                <a:gd name="adj" fmla="val 3265"/>
              </a:avLst>
            </a:prstGeom>
            <a:solidFill>
              <a:srgbClr val="FF9B9B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索引会占用存储空间。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索引大大提高了查询效率，同时却也降低了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insert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update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delete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的效率。</a:t>
              </a:r>
            </a:p>
          </p:txBody>
        </p:sp>
        <p:sp>
          <p:nvSpPr>
            <p:cNvPr id="14" name="矩形: 对角圆角 13">
              <a:extLst>
                <a:ext uri="{FF2B5EF4-FFF2-40B4-BE49-F238E27FC236}">
                  <a16:creationId xmlns:a16="http://schemas.microsoft.com/office/drawing/2014/main" id="{F25995CD-F4D0-346E-2826-26FB846BBDFF}"/>
                </a:ext>
              </a:extLst>
            </p:cNvPr>
            <p:cNvSpPr/>
            <p:nvPr/>
          </p:nvSpPr>
          <p:spPr>
            <a:xfrm>
              <a:off x="8010878" y="2301292"/>
              <a:ext cx="1215957" cy="416738"/>
            </a:xfrm>
            <a:prstGeom prst="round2DiagRect">
              <a:avLst/>
            </a:prstGeom>
            <a:solidFill>
              <a:srgbClr val="C00000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缺点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E431CBA-E663-04A9-6935-1CB757CB7903}"/>
              </a:ext>
            </a:extLst>
          </p:cNvPr>
          <p:cNvGrpSpPr/>
          <p:nvPr/>
        </p:nvGrpSpPr>
        <p:grpSpPr>
          <a:xfrm>
            <a:off x="8686952" y="4462681"/>
            <a:ext cx="2834960" cy="2082607"/>
            <a:chOff x="4563568" y="4305728"/>
            <a:chExt cx="2834960" cy="2082607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CD8078E-2169-B16B-7778-FD5704459571}"/>
                </a:ext>
              </a:extLst>
            </p:cNvPr>
            <p:cNvSpPr/>
            <p:nvPr/>
          </p:nvSpPr>
          <p:spPr>
            <a:xfrm>
              <a:off x="5943806" y="4305728"/>
              <a:ext cx="331200" cy="323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36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0DEB976-92FC-1439-F284-183EFF0FEAD3}"/>
                </a:ext>
              </a:extLst>
            </p:cNvPr>
            <p:cNvSpPr/>
            <p:nvPr/>
          </p:nvSpPr>
          <p:spPr>
            <a:xfrm>
              <a:off x="6664332" y="4904857"/>
              <a:ext cx="331200" cy="323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48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0EA8513-948C-4A68-6BFE-514788F125CE}"/>
                </a:ext>
              </a:extLst>
            </p:cNvPr>
            <p:cNvSpPr/>
            <p:nvPr/>
          </p:nvSpPr>
          <p:spPr>
            <a:xfrm>
              <a:off x="5284120" y="4904857"/>
              <a:ext cx="331200" cy="323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22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13D5C9D-26F4-7418-DB6E-15D3A30673B1}"/>
                </a:ext>
              </a:extLst>
            </p:cNvPr>
            <p:cNvSpPr/>
            <p:nvPr/>
          </p:nvSpPr>
          <p:spPr>
            <a:xfrm>
              <a:off x="4830765" y="5503985"/>
              <a:ext cx="331200" cy="323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19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53D68F4-30E8-14E3-3698-D604F9CC903A}"/>
                </a:ext>
              </a:extLst>
            </p:cNvPr>
            <p:cNvSpPr/>
            <p:nvPr/>
          </p:nvSpPr>
          <p:spPr>
            <a:xfrm>
              <a:off x="5673934" y="5503985"/>
              <a:ext cx="331200" cy="323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33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3C6F44C-793A-7BC8-1188-30A538B12F9C}"/>
                </a:ext>
              </a:extLst>
            </p:cNvPr>
            <p:cNvSpPr/>
            <p:nvPr/>
          </p:nvSpPr>
          <p:spPr>
            <a:xfrm>
              <a:off x="4563568" y="6064518"/>
              <a:ext cx="331200" cy="323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17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3F9360E0-2CE7-3519-95B3-DC10F808AC62}"/>
                </a:ext>
              </a:extLst>
            </p:cNvPr>
            <p:cNvSpPr/>
            <p:nvPr/>
          </p:nvSpPr>
          <p:spPr>
            <a:xfrm>
              <a:off x="6287831" y="5503984"/>
              <a:ext cx="331200" cy="323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45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0C75519-496C-C125-B20E-EE9C145A4CFF}"/>
                </a:ext>
              </a:extLst>
            </p:cNvPr>
            <p:cNvSpPr/>
            <p:nvPr/>
          </p:nvSpPr>
          <p:spPr>
            <a:xfrm>
              <a:off x="7067328" y="5503984"/>
              <a:ext cx="331200" cy="323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53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0AF44CF-6C0A-4313-B8DC-C49DF818F2BE}"/>
                </a:ext>
              </a:extLst>
            </p:cNvPr>
            <p:cNvSpPr/>
            <p:nvPr/>
          </p:nvSpPr>
          <p:spPr>
            <a:xfrm>
              <a:off x="5111001" y="6064517"/>
              <a:ext cx="331200" cy="323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20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F7280D-D088-7411-76B1-CB34D8E90D90}"/>
                </a:ext>
              </a:extLst>
            </p:cNvPr>
            <p:cNvSpPr/>
            <p:nvPr/>
          </p:nvSpPr>
          <p:spPr>
            <a:xfrm>
              <a:off x="5495295" y="6054608"/>
              <a:ext cx="331200" cy="323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23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F90C2E1-CF99-7FDE-2570-76043B451281}"/>
                </a:ext>
              </a:extLst>
            </p:cNvPr>
            <p:cNvCxnSpPr>
              <a:stCxn id="8" idx="3"/>
              <a:endCxn id="10" idx="7"/>
            </p:cNvCxnSpPr>
            <p:nvPr/>
          </p:nvCxnSpPr>
          <p:spPr>
            <a:xfrm flipH="1">
              <a:off x="5566817" y="4582123"/>
              <a:ext cx="425492" cy="370156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2744E984-A2A7-576C-CF38-F0FD11B6387F}"/>
                </a:ext>
              </a:extLst>
            </p:cNvPr>
            <p:cNvCxnSpPr>
              <a:stCxn id="8" idx="5"/>
              <a:endCxn id="9" idx="1"/>
            </p:cNvCxnSpPr>
            <p:nvPr/>
          </p:nvCxnSpPr>
          <p:spPr>
            <a:xfrm>
              <a:off x="6226503" y="4582123"/>
              <a:ext cx="486332" cy="370156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0F8B80F1-910D-13CE-7635-33F7A79AA59F}"/>
                </a:ext>
              </a:extLst>
            </p:cNvPr>
            <p:cNvCxnSpPr>
              <a:stCxn id="10" idx="3"/>
              <a:endCxn id="11" idx="0"/>
            </p:cNvCxnSpPr>
            <p:nvPr/>
          </p:nvCxnSpPr>
          <p:spPr>
            <a:xfrm flipH="1">
              <a:off x="4996365" y="5181252"/>
              <a:ext cx="336258" cy="322733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84D3DABB-17BF-E731-0B59-5501DB02EE21}"/>
                </a:ext>
              </a:extLst>
            </p:cNvPr>
            <p:cNvCxnSpPr>
              <a:stCxn id="10" idx="5"/>
              <a:endCxn id="12" idx="0"/>
            </p:cNvCxnSpPr>
            <p:nvPr/>
          </p:nvCxnSpPr>
          <p:spPr>
            <a:xfrm>
              <a:off x="5566817" y="5181252"/>
              <a:ext cx="272717" cy="322733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82B2EE44-C8F0-DE6E-1DD8-2C0F07B8B144}"/>
                </a:ext>
              </a:extLst>
            </p:cNvPr>
            <p:cNvCxnSpPr>
              <a:stCxn id="9" idx="3"/>
              <a:endCxn id="16" idx="0"/>
            </p:cNvCxnSpPr>
            <p:nvPr/>
          </p:nvCxnSpPr>
          <p:spPr>
            <a:xfrm flipH="1">
              <a:off x="6453431" y="5181252"/>
              <a:ext cx="259404" cy="32273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369CBA07-06A7-2FC0-81BE-CB1848F3ECD2}"/>
                </a:ext>
              </a:extLst>
            </p:cNvPr>
            <p:cNvCxnSpPr>
              <a:stCxn id="9" idx="5"/>
              <a:endCxn id="17" idx="0"/>
            </p:cNvCxnSpPr>
            <p:nvPr/>
          </p:nvCxnSpPr>
          <p:spPr>
            <a:xfrm>
              <a:off x="6947029" y="5181252"/>
              <a:ext cx="285899" cy="32273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A56690BB-6AAD-5FB9-4610-F9CD046D4848}"/>
                </a:ext>
              </a:extLst>
            </p:cNvPr>
            <p:cNvCxnSpPr>
              <a:stCxn id="11" idx="3"/>
              <a:endCxn id="15" idx="0"/>
            </p:cNvCxnSpPr>
            <p:nvPr/>
          </p:nvCxnSpPr>
          <p:spPr>
            <a:xfrm flipH="1">
              <a:off x="4729168" y="5780380"/>
              <a:ext cx="150100" cy="284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8ABC0179-2C19-10F3-288A-A3AB0AA67C9F}"/>
                </a:ext>
              </a:extLst>
            </p:cNvPr>
            <p:cNvCxnSpPr>
              <a:stCxn id="11" idx="5"/>
              <a:endCxn id="18" idx="0"/>
            </p:cNvCxnSpPr>
            <p:nvPr/>
          </p:nvCxnSpPr>
          <p:spPr>
            <a:xfrm>
              <a:off x="5113462" y="5780380"/>
              <a:ext cx="163139" cy="284137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89A68FDE-501B-1B93-D887-B401B9776EBF}"/>
                </a:ext>
              </a:extLst>
            </p:cNvPr>
            <p:cNvCxnSpPr>
              <a:stCxn id="12" idx="3"/>
              <a:endCxn id="19" idx="0"/>
            </p:cNvCxnSpPr>
            <p:nvPr/>
          </p:nvCxnSpPr>
          <p:spPr>
            <a:xfrm flipH="1">
              <a:off x="5660895" y="5780380"/>
              <a:ext cx="61542" cy="27422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029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9020BAE-99C6-419A-5738-C99F177E8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索引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B92DB7-76F6-CF77-7711-188EF290E3F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2921391" cy="1485143"/>
          </a:xfrm>
        </p:spPr>
        <p:txBody>
          <a:bodyPr/>
          <a:lstStyle/>
          <a:p>
            <a:r>
              <a:rPr lang="zh-CN" altLang="en-US"/>
              <a:t>介绍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结构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语法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E62C9F-B3B6-C359-F0A3-545948D585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128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AC41012-672E-CCCC-CD6C-28CD3EB82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结构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09D7CE4C-CE98-2174-ADB2-3E61D534214F}"/>
              </a:ext>
            </a:extLst>
          </p:cNvPr>
          <p:cNvSpPr txBox="1">
            <a:spLocks/>
          </p:cNvSpPr>
          <p:nvPr/>
        </p:nvSpPr>
        <p:spPr>
          <a:xfrm>
            <a:off x="710880" y="1624204"/>
            <a:ext cx="10698800" cy="92368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MySQL</a:t>
            </a:r>
            <a:r>
              <a:rPr lang="zh-CN" altLang="en-US"/>
              <a:t>数据库支持的索引结构有很多，如：</a:t>
            </a:r>
            <a:r>
              <a:rPr lang="en-US" altLang="zh-CN"/>
              <a:t>Hash</a:t>
            </a:r>
            <a:r>
              <a:rPr lang="zh-CN" altLang="en-US"/>
              <a:t>索引、</a:t>
            </a:r>
            <a:r>
              <a:rPr lang="en-US" altLang="zh-CN"/>
              <a:t>B+Tree</a:t>
            </a:r>
            <a:r>
              <a:rPr lang="zh-CN" altLang="en-US"/>
              <a:t>索引、</a:t>
            </a:r>
            <a:r>
              <a:rPr lang="en-US" altLang="zh-CN"/>
              <a:t>Full-Text</a:t>
            </a:r>
            <a:r>
              <a:rPr lang="zh-CN" altLang="en-US"/>
              <a:t>索引等。我们平常所说的索引，如果没有特别指明，都是指默认的 </a:t>
            </a:r>
            <a:r>
              <a:rPr lang="en-US" altLang="zh-CN">
                <a:solidFill>
                  <a:srgbClr val="C00000"/>
                </a:solidFill>
              </a:rPr>
              <a:t>B+Tree </a:t>
            </a:r>
            <a:r>
              <a:rPr lang="zh-CN" altLang="en-US"/>
              <a:t>结构组织的索引。</a:t>
            </a: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B0605F3D-EC98-A1AE-F35D-2C850573DDEF}"/>
              </a:ext>
            </a:extLst>
          </p:cNvPr>
          <p:cNvGrpSpPr/>
          <p:nvPr/>
        </p:nvGrpSpPr>
        <p:grpSpPr>
          <a:xfrm>
            <a:off x="819697" y="2664949"/>
            <a:ext cx="3169908" cy="3115788"/>
            <a:chOff x="801408" y="1519422"/>
            <a:chExt cx="3525161" cy="3583865"/>
          </a:xfrm>
        </p:grpSpPr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063DA335-4407-24E4-FC5A-19D18CF1BD29}"/>
                </a:ext>
              </a:extLst>
            </p:cNvPr>
            <p:cNvSpPr/>
            <p:nvPr/>
          </p:nvSpPr>
          <p:spPr>
            <a:xfrm>
              <a:off x="801408" y="1519422"/>
              <a:ext cx="3525161" cy="3583865"/>
            </a:xfrm>
            <a:prstGeom prst="roundRect">
              <a:avLst>
                <a:gd name="adj" fmla="val 2313"/>
              </a:avLst>
            </a:prstGeom>
            <a:solidFill>
              <a:schemeClr val="accent6">
                <a:lumMod val="75000"/>
                <a:alpha val="1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8AB32CC6-2D05-5E47-B4A2-3B2C8108CB3A}"/>
                </a:ext>
              </a:extLst>
            </p:cNvPr>
            <p:cNvGrpSpPr/>
            <p:nvPr/>
          </p:nvGrpSpPr>
          <p:grpSpPr>
            <a:xfrm>
              <a:off x="884930" y="1727254"/>
              <a:ext cx="3383721" cy="3005386"/>
              <a:chOff x="1026167" y="2009916"/>
              <a:chExt cx="3383721" cy="3005386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4BA6BB94-BA16-217E-DF17-360EA383367B}"/>
                  </a:ext>
                </a:extLst>
              </p:cNvPr>
              <p:cNvSpPr/>
              <p:nvPr/>
            </p:nvSpPr>
            <p:spPr>
              <a:xfrm>
                <a:off x="2501015" y="2009916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36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3AEF17DC-94C9-877B-8595-67D13D0BEEF8}"/>
                  </a:ext>
                </a:extLst>
              </p:cNvPr>
              <p:cNvSpPr/>
              <p:nvPr/>
            </p:nvSpPr>
            <p:spPr>
              <a:xfrm>
                <a:off x="3196880" y="3064149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48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53D09928-C089-5336-B4F3-83D600495A9A}"/>
                  </a:ext>
                </a:extLst>
              </p:cNvPr>
              <p:cNvSpPr/>
              <p:nvPr/>
            </p:nvSpPr>
            <p:spPr>
              <a:xfrm>
                <a:off x="1769243" y="3064150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22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B24520CD-767E-9145-C438-36D2E7C700C6}"/>
                  </a:ext>
                </a:extLst>
              </p:cNvPr>
              <p:cNvSpPr/>
              <p:nvPr/>
            </p:nvSpPr>
            <p:spPr>
              <a:xfrm>
                <a:off x="1294719" y="3958059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19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7C215573-974B-D53F-BDF2-2F7E13FFD060}"/>
                  </a:ext>
                </a:extLst>
              </p:cNvPr>
              <p:cNvSpPr/>
              <p:nvPr/>
            </p:nvSpPr>
            <p:spPr>
              <a:xfrm>
                <a:off x="2137888" y="3958059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33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B208A42-284D-7860-A3AB-4388728D8C6E}"/>
                  </a:ext>
                </a:extLst>
              </p:cNvPr>
              <p:cNvSpPr/>
              <p:nvPr/>
            </p:nvSpPr>
            <p:spPr>
              <a:xfrm>
                <a:off x="1026167" y="4691485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17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0FD91DEC-31C1-F42F-42AB-7FE662ABDB5C}"/>
                  </a:ext>
                </a:extLst>
              </p:cNvPr>
              <p:cNvSpPr/>
              <p:nvPr/>
            </p:nvSpPr>
            <p:spPr>
              <a:xfrm>
                <a:off x="2914183" y="3958058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45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924619D9-C683-97CE-49C6-32A3B41BBBDA}"/>
                  </a:ext>
                </a:extLst>
              </p:cNvPr>
              <p:cNvSpPr/>
              <p:nvPr/>
            </p:nvSpPr>
            <p:spPr>
              <a:xfrm>
                <a:off x="3740406" y="3917256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53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A50EEBCC-B6A2-4D4D-5A73-C6C6769CCC90}"/>
                  </a:ext>
                </a:extLst>
              </p:cNvPr>
              <p:cNvSpPr/>
              <p:nvPr/>
            </p:nvSpPr>
            <p:spPr>
              <a:xfrm>
                <a:off x="1543566" y="4680498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20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E2E5BE08-40D4-FC19-0962-A4DE7E2A94E7}"/>
                  </a:ext>
                </a:extLst>
              </p:cNvPr>
              <p:cNvSpPr/>
              <p:nvPr/>
            </p:nvSpPr>
            <p:spPr>
              <a:xfrm>
                <a:off x="1960560" y="4691485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23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7" name="直接箭头连接符 96">
                <a:extLst>
                  <a:ext uri="{FF2B5EF4-FFF2-40B4-BE49-F238E27FC236}">
                    <a16:creationId xmlns:a16="http://schemas.microsoft.com/office/drawing/2014/main" id="{D1AB770B-4FD1-0CD7-751A-FB2E549686C0}"/>
                  </a:ext>
                </a:extLst>
              </p:cNvPr>
              <p:cNvCxnSpPr>
                <a:stCxn id="87" idx="3"/>
                <a:endCxn id="89" idx="7"/>
              </p:cNvCxnSpPr>
              <p:nvPr/>
            </p:nvCxnSpPr>
            <p:spPr>
              <a:xfrm flipH="1">
                <a:off x="2051940" y="2286311"/>
                <a:ext cx="497578" cy="825261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箭头连接符 97">
                <a:extLst>
                  <a:ext uri="{FF2B5EF4-FFF2-40B4-BE49-F238E27FC236}">
                    <a16:creationId xmlns:a16="http://schemas.microsoft.com/office/drawing/2014/main" id="{3D092855-71BD-E2C5-723B-7F62E8A20880}"/>
                  </a:ext>
                </a:extLst>
              </p:cNvPr>
              <p:cNvCxnSpPr>
                <a:cxnSpLocks/>
                <a:stCxn id="87" idx="5"/>
                <a:endCxn id="88" idx="1"/>
              </p:cNvCxnSpPr>
              <p:nvPr/>
            </p:nvCxnSpPr>
            <p:spPr>
              <a:xfrm>
                <a:off x="2783712" y="2286311"/>
                <a:ext cx="461671" cy="825260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箭头连接符 98">
                <a:extLst>
                  <a:ext uri="{FF2B5EF4-FFF2-40B4-BE49-F238E27FC236}">
                    <a16:creationId xmlns:a16="http://schemas.microsoft.com/office/drawing/2014/main" id="{5B59EA08-6602-3596-2572-0D2602BB36F6}"/>
                  </a:ext>
                </a:extLst>
              </p:cNvPr>
              <p:cNvCxnSpPr>
                <a:stCxn id="89" idx="3"/>
                <a:endCxn id="90" idx="0"/>
              </p:cNvCxnSpPr>
              <p:nvPr/>
            </p:nvCxnSpPr>
            <p:spPr>
              <a:xfrm flipH="1">
                <a:off x="1460319" y="3340545"/>
                <a:ext cx="357427" cy="617514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44F61E6D-C63B-3125-C40D-1D3A7C9459AC}"/>
                  </a:ext>
                </a:extLst>
              </p:cNvPr>
              <p:cNvCxnSpPr>
                <a:stCxn id="89" idx="5"/>
                <a:endCxn id="91" idx="0"/>
              </p:cNvCxnSpPr>
              <p:nvPr/>
            </p:nvCxnSpPr>
            <p:spPr>
              <a:xfrm>
                <a:off x="2051940" y="3340545"/>
                <a:ext cx="251548" cy="617514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95076C21-0F29-F572-FE2F-DDC1E230AAB9}"/>
                  </a:ext>
                </a:extLst>
              </p:cNvPr>
              <p:cNvCxnSpPr>
                <a:cxnSpLocks/>
                <a:stCxn id="88" idx="3"/>
                <a:endCxn id="93" idx="0"/>
              </p:cNvCxnSpPr>
              <p:nvPr/>
            </p:nvCxnSpPr>
            <p:spPr>
              <a:xfrm flipH="1">
                <a:off x="3079783" y="3340544"/>
                <a:ext cx="165600" cy="617514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D5125994-0473-6193-4BAA-04C465DBE2F4}"/>
                  </a:ext>
                </a:extLst>
              </p:cNvPr>
              <p:cNvCxnSpPr>
                <a:cxnSpLocks/>
                <a:stCxn id="88" idx="5"/>
                <a:endCxn id="94" idx="0"/>
              </p:cNvCxnSpPr>
              <p:nvPr/>
            </p:nvCxnSpPr>
            <p:spPr>
              <a:xfrm>
                <a:off x="3479577" y="3340544"/>
                <a:ext cx="426429" cy="576712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8DF14522-DF53-29A5-F322-C0F01EA8F01A}"/>
                  </a:ext>
                </a:extLst>
              </p:cNvPr>
              <p:cNvCxnSpPr>
                <a:stCxn id="90" idx="3"/>
                <a:endCxn id="92" idx="0"/>
              </p:cNvCxnSpPr>
              <p:nvPr/>
            </p:nvCxnSpPr>
            <p:spPr>
              <a:xfrm flipH="1">
                <a:off x="1191767" y="4234454"/>
                <a:ext cx="151455" cy="457031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BC311EA0-539F-5856-7FFB-EADAD71F4DC4}"/>
                  </a:ext>
                </a:extLst>
              </p:cNvPr>
              <p:cNvCxnSpPr>
                <a:stCxn id="90" idx="5"/>
                <a:endCxn id="95" idx="0"/>
              </p:cNvCxnSpPr>
              <p:nvPr/>
            </p:nvCxnSpPr>
            <p:spPr>
              <a:xfrm>
                <a:off x="1577416" y="4234454"/>
                <a:ext cx="131750" cy="446044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91EDCE03-57F4-8CAC-F7D6-A32D41BD9700}"/>
                  </a:ext>
                </a:extLst>
              </p:cNvPr>
              <p:cNvCxnSpPr>
                <a:stCxn id="91" idx="3"/>
                <a:endCxn id="96" idx="0"/>
              </p:cNvCxnSpPr>
              <p:nvPr/>
            </p:nvCxnSpPr>
            <p:spPr>
              <a:xfrm flipH="1">
                <a:off x="2126160" y="4234454"/>
                <a:ext cx="60231" cy="457031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93AF6D6D-5BE9-881F-D526-7D16BBA55C46}"/>
                  </a:ext>
                </a:extLst>
              </p:cNvPr>
              <p:cNvSpPr/>
              <p:nvPr/>
            </p:nvSpPr>
            <p:spPr>
              <a:xfrm>
                <a:off x="2359257" y="4691485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34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2F702D04-99B0-F29F-F7B6-2BACFF8DF119}"/>
                  </a:ext>
                </a:extLst>
              </p:cNvPr>
              <p:cNvCxnSpPr>
                <a:stCxn id="91" idx="5"/>
                <a:endCxn id="106" idx="0"/>
              </p:cNvCxnSpPr>
              <p:nvPr/>
            </p:nvCxnSpPr>
            <p:spPr>
              <a:xfrm>
                <a:off x="2420585" y="4234454"/>
                <a:ext cx="104272" cy="457031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786ED371-E3C9-1EAB-3EFA-19D17F99E748}"/>
                  </a:ext>
                </a:extLst>
              </p:cNvPr>
              <p:cNvSpPr/>
              <p:nvPr/>
            </p:nvSpPr>
            <p:spPr>
              <a:xfrm>
                <a:off x="2751785" y="4691484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40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5E4E1A65-23A3-9458-4C12-DBDDCCF25A7A}"/>
                  </a:ext>
                </a:extLst>
              </p:cNvPr>
              <p:cNvSpPr/>
              <p:nvPr/>
            </p:nvSpPr>
            <p:spPr>
              <a:xfrm>
                <a:off x="3135032" y="4688394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46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0" name="直接箭头连接符 109">
                <a:extLst>
                  <a:ext uri="{FF2B5EF4-FFF2-40B4-BE49-F238E27FC236}">
                    <a16:creationId xmlns:a16="http://schemas.microsoft.com/office/drawing/2014/main" id="{E45C778E-7437-BCFC-4B5E-672C4B4CD5B3}"/>
                  </a:ext>
                </a:extLst>
              </p:cNvPr>
              <p:cNvCxnSpPr>
                <a:stCxn id="93" idx="3"/>
                <a:endCxn id="108" idx="0"/>
              </p:cNvCxnSpPr>
              <p:nvPr/>
            </p:nvCxnSpPr>
            <p:spPr>
              <a:xfrm flipH="1">
                <a:off x="2917385" y="4234453"/>
                <a:ext cx="45301" cy="457031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箭头连接符 110">
                <a:extLst>
                  <a:ext uri="{FF2B5EF4-FFF2-40B4-BE49-F238E27FC236}">
                    <a16:creationId xmlns:a16="http://schemas.microsoft.com/office/drawing/2014/main" id="{5A199791-20D0-1600-BCCF-3166BC7069DC}"/>
                  </a:ext>
                </a:extLst>
              </p:cNvPr>
              <p:cNvCxnSpPr>
                <a:stCxn id="93" idx="5"/>
                <a:endCxn id="109" idx="0"/>
              </p:cNvCxnSpPr>
              <p:nvPr/>
            </p:nvCxnSpPr>
            <p:spPr>
              <a:xfrm>
                <a:off x="3196880" y="4234453"/>
                <a:ext cx="103752" cy="453941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A585EFAB-F74F-A7F2-0CEB-035124B42C3E}"/>
                  </a:ext>
                </a:extLst>
              </p:cNvPr>
              <p:cNvSpPr/>
              <p:nvPr/>
            </p:nvSpPr>
            <p:spPr>
              <a:xfrm>
                <a:off x="3592598" y="4680497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50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8169DF2F-7BDC-97EC-0C65-5B88097A7D86}"/>
                  </a:ext>
                </a:extLst>
              </p:cNvPr>
              <p:cNvSpPr/>
              <p:nvPr/>
            </p:nvSpPr>
            <p:spPr>
              <a:xfrm>
                <a:off x="4078688" y="4688394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70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4" name="直接箭头连接符 113">
                <a:extLst>
                  <a:ext uri="{FF2B5EF4-FFF2-40B4-BE49-F238E27FC236}">
                    <a16:creationId xmlns:a16="http://schemas.microsoft.com/office/drawing/2014/main" id="{05A66F7A-3997-BBB2-CE0C-D350BFF7BCD7}"/>
                  </a:ext>
                </a:extLst>
              </p:cNvPr>
              <p:cNvCxnSpPr>
                <a:stCxn id="94" idx="3"/>
                <a:endCxn id="112" idx="0"/>
              </p:cNvCxnSpPr>
              <p:nvPr/>
            </p:nvCxnSpPr>
            <p:spPr>
              <a:xfrm flipH="1">
                <a:off x="3758198" y="4193651"/>
                <a:ext cx="30711" cy="486846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D43AFD19-B482-5FB8-D9CB-D11C3C9859DA}"/>
                  </a:ext>
                </a:extLst>
              </p:cNvPr>
              <p:cNvCxnSpPr>
                <a:stCxn id="94" idx="5"/>
                <a:endCxn id="113" idx="0"/>
              </p:cNvCxnSpPr>
              <p:nvPr/>
            </p:nvCxnSpPr>
            <p:spPr>
              <a:xfrm>
                <a:off x="4023103" y="4193651"/>
                <a:ext cx="221185" cy="494743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463B26F-CA43-B9E1-B6B3-3DC4BA204E90}"/>
              </a:ext>
            </a:extLst>
          </p:cNvPr>
          <p:cNvGrpSpPr/>
          <p:nvPr/>
        </p:nvGrpSpPr>
        <p:grpSpPr>
          <a:xfrm>
            <a:off x="4075368" y="2664948"/>
            <a:ext cx="3043140" cy="3115788"/>
            <a:chOff x="4075368" y="2664948"/>
            <a:chExt cx="3043140" cy="3115788"/>
          </a:xfrm>
        </p:grpSpPr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BA608B93-3256-B786-2C3B-7AA1C80C5345}"/>
                </a:ext>
              </a:extLst>
            </p:cNvPr>
            <p:cNvSpPr/>
            <p:nvPr/>
          </p:nvSpPr>
          <p:spPr>
            <a:xfrm>
              <a:off x="4075368" y="2664948"/>
              <a:ext cx="3043140" cy="3115788"/>
            </a:xfrm>
            <a:prstGeom prst="roundRect">
              <a:avLst>
                <a:gd name="adj" fmla="val 2313"/>
              </a:avLst>
            </a:prstGeom>
            <a:solidFill>
              <a:schemeClr val="accent6">
                <a:lumMod val="75000"/>
                <a:alpha val="1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6D44CC60-F813-CCE6-4DE8-419F03BEE486}"/>
                </a:ext>
              </a:extLst>
            </p:cNvPr>
            <p:cNvSpPr/>
            <p:nvPr/>
          </p:nvSpPr>
          <p:spPr>
            <a:xfrm>
              <a:off x="6648912" y="2712452"/>
              <a:ext cx="297823" cy="2815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100">
                  <a:solidFill>
                    <a:schemeClr val="tx1"/>
                  </a:solidFill>
                </a:rPr>
                <a:t>36</a:t>
              </a:r>
              <a:endParaRPr lang="zh-CN" altLang="en-US" sz="1100">
                <a:solidFill>
                  <a:schemeClr val="tx1"/>
                </a:solidFill>
              </a:endParaRPr>
            </a:p>
          </p:txBody>
        </p: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E591E231-EB81-266F-C2CA-CDA8CF171B6C}"/>
                </a:ext>
              </a:extLst>
            </p:cNvPr>
            <p:cNvGrpSpPr/>
            <p:nvPr/>
          </p:nvGrpSpPr>
          <p:grpSpPr>
            <a:xfrm>
              <a:off x="6322571" y="2952748"/>
              <a:ext cx="369956" cy="384500"/>
              <a:chOff x="6920992" y="1850456"/>
              <a:chExt cx="411417" cy="442263"/>
            </a:xfrm>
          </p:grpSpPr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F6E30E72-DBF4-3659-2F37-35A6877A0811}"/>
                  </a:ext>
                </a:extLst>
              </p:cNvPr>
              <p:cNvSpPr/>
              <p:nvPr/>
            </p:nvSpPr>
            <p:spPr>
              <a:xfrm>
                <a:off x="6920992" y="1968902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34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9" name="直接箭头连接符 118">
                <a:extLst>
                  <a:ext uri="{FF2B5EF4-FFF2-40B4-BE49-F238E27FC236}">
                    <a16:creationId xmlns:a16="http://schemas.microsoft.com/office/drawing/2014/main" id="{BA940966-A069-846B-8D5D-4CA020249E49}"/>
                  </a:ext>
                </a:extLst>
              </p:cNvPr>
              <p:cNvCxnSpPr>
                <a:stCxn id="116" idx="3"/>
                <a:endCxn id="118" idx="7"/>
              </p:cNvCxnSpPr>
              <p:nvPr/>
            </p:nvCxnSpPr>
            <p:spPr>
              <a:xfrm flipH="1">
                <a:off x="7203689" y="1850456"/>
                <a:ext cx="128720" cy="165868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EA4B75F2-0B0D-2344-E933-AFCBE1A8D0CB}"/>
                </a:ext>
              </a:extLst>
            </p:cNvPr>
            <p:cNvGrpSpPr/>
            <p:nvPr/>
          </p:nvGrpSpPr>
          <p:grpSpPr>
            <a:xfrm>
              <a:off x="5988959" y="3296020"/>
              <a:ext cx="377227" cy="406784"/>
              <a:chOff x="6549992" y="2245297"/>
              <a:chExt cx="419503" cy="467894"/>
            </a:xfrm>
          </p:grpSpPr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FAA55CFE-CADC-A541-F5EB-011A94CA2B0C}"/>
                  </a:ext>
                </a:extLst>
              </p:cNvPr>
              <p:cNvSpPr/>
              <p:nvPr/>
            </p:nvSpPr>
            <p:spPr>
              <a:xfrm>
                <a:off x="6549992" y="2389374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33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946DEB86-141D-9A22-C874-05D1BDE5D63B}"/>
                  </a:ext>
                </a:extLst>
              </p:cNvPr>
              <p:cNvCxnSpPr>
                <a:stCxn id="118" idx="3"/>
                <a:endCxn id="121" idx="7"/>
              </p:cNvCxnSpPr>
              <p:nvPr/>
            </p:nvCxnSpPr>
            <p:spPr>
              <a:xfrm flipH="1">
                <a:off x="6832689" y="2245297"/>
                <a:ext cx="136806" cy="191499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0A41515D-770E-EE71-7706-56245E3D5F05}"/>
                </a:ext>
              </a:extLst>
            </p:cNvPr>
            <p:cNvGrpSpPr/>
            <p:nvPr/>
          </p:nvGrpSpPr>
          <p:grpSpPr>
            <a:xfrm>
              <a:off x="5639017" y="3661575"/>
              <a:ext cx="393557" cy="389706"/>
              <a:chOff x="6160832" y="2665769"/>
              <a:chExt cx="437663" cy="448251"/>
            </a:xfrm>
          </p:grpSpPr>
          <p:cxnSp>
            <p:nvCxnSpPr>
              <p:cNvPr id="124" name="直接箭头连接符 123">
                <a:extLst>
                  <a:ext uri="{FF2B5EF4-FFF2-40B4-BE49-F238E27FC236}">
                    <a16:creationId xmlns:a16="http://schemas.microsoft.com/office/drawing/2014/main" id="{47E82718-F83E-0AD6-9378-EE04E54C6F74}"/>
                  </a:ext>
                </a:extLst>
              </p:cNvPr>
              <p:cNvCxnSpPr>
                <a:stCxn id="121" idx="3"/>
                <a:endCxn id="125" idx="7"/>
              </p:cNvCxnSpPr>
              <p:nvPr/>
            </p:nvCxnSpPr>
            <p:spPr>
              <a:xfrm flipH="1">
                <a:off x="6443529" y="2665769"/>
                <a:ext cx="154966" cy="171856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979A1282-F8A9-7473-8807-BB36DEF6D577}"/>
                  </a:ext>
                </a:extLst>
              </p:cNvPr>
              <p:cNvSpPr/>
              <p:nvPr/>
            </p:nvSpPr>
            <p:spPr>
              <a:xfrm>
                <a:off x="6160832" y="2790203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23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883FC728-3DF0-6750-BFFE-43E7F4D991A4}"/>
                </a:ext>
              </a:extLst>
            </p:cNvPr>
            <p:cNvGrpSpPr/>
            <p:nvPr/>
          </p:nvGrpSpPr>
          <p:grpSpPr>
            <a:xfrm>
              <a:off x="5291229" y="4010053"/>
              <a:ext cx="391403" cy="398038"/>
              <a:chOff x="5774067" y="3066598"/>
              <a:chExt cx="435268" cy="457834"/>
            </a:xfrm>
          </p:grpSpPr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BA04AADB-FC94-08EC-9A84-EBA8BDCF0094}"/>
                  </a:ext>
                </a:extLst>
              </p:cNvPr>
              <p:cNvSpPr/>
              <p:nvPr/>
            </p:nvSpPr>
            <p:spPr>
              <a:xfrm>
                <a:off x="5774067" y="3200615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22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A37F4744-C413-AD63-0BD5-130A5714C86F}"/>
                  </a:ext>
                </a:extLst>
              </p:cNvPr>
              <p:cNvCxnSpPr>
                <a:stCxn id="125" idx="3"/>
                <a:endCxn id="127" idx="7"/>
              </p:cNvCxnSpPr>
              <p:nvPr/>
            </p:nvCxnSpPr>
            <p:spPr>
              <a:xfrm flipH="1">
                <a:off x="6056764" y="3066598"/>
                <a:ext cx="152571" cy="181439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B18FFE50-7E14-A5E1-8A31-853140D6261C}"/>
                </a:ext>
              </a:extLst>
            </p:cNvPr>
            <p:cNvGrpSpPr/>
            <p:nvPr/>
          </p:nvGrpSpPr>
          <p:grpSpPr>
            <a:xfrm>
              <a:off x="4958213" y="4366863"/>
              <a:ext cx="376631" cy="400809"/>
              <a:chOff x="5403730" y="3477010"/>
              <a:chExt cx="418840" cy="461021"/>
            </a:xfrm>
          </p:grpSpPr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A5FC2690-8F2F-9B82-3702-FE4946B548A6}"/>
                  </a:ext>
                </a:extLst>
              </p:cNvPr>
              <p:cNvSpPr/>
              <p:nvPr/>
            </p:nvSpPr>
            <p:spPr>
              <a:xfrm>
                <a:off x="5403730" y="3614214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20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1" name="直接箭头连接符 130">
                <a:extLst>
                  <a:ext uri="{FF2B5EF4-FFF2-40B4-BE49-F238E27FC236}">
                    <a16:creationId xmlns:a16="http://schemas.microsoft.com/office/drawing/2014/main" id="{AE509BB3-BF8E-D20C-46CF-F76A60ECBA7D}"/>
                  </a:ext>
                </a:extLst>
              </p:cNvPr>
              <p:cNvCxnSpPr>
                <a:stCxn id="127" idx="3"/>
                <a:endCxn id="130" idx="7"/>
              </p:cNvCxnSpPr>
              <p:nvPr/>
            </p:nvCxnSpPr>
            <p:spPr>
              <a:xfrm flipH="1">
                <a:off x="5686427" y="3477010"/>
                <a:ext cx="136143" cy="184626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094B75F9-6AF7-B345-B2DF-65B9D0AAD1FE}"/>
                </a:ext>
              </a:extLst>
            </p:cNvPr>
            <p:cNvGrpSpPr/>
            <p:nvPr/>
          </p:nvGrpSpPr>
          <p:grpSpPr>
            <a:xfrm>
              <a:off x="4611731" y="4726443"/>
              <a:ext cx="390098" cy="384041"/>
              <a:chOff x="5018417" y="3890609"/>
              <a:chExt cx="433816" cy="441735"/>
            </a:xfrm>
          </p:grpSpPr>
          <p:cxnSp>
            <p:nvCxnSpPr>
              <p:cNvPr id="133" name="直接箭头连接符 132">
                <a:extLst>
                  <a:ext uri="{FF2B5EF4-FFF2-40B4-BE49-F238E27FC236}">
                    <a16:creationId xmlns:a16="http://schemas.microsoft.com/office/drawing/2014/main" id="{B2332715-231C-2345-A5CE-5BC9224759C9}"/>
                  </a:ext>
                </a:extLst>
              </p:cNvPr>
              <p:cNvCxnSpPr>
                <a:stCxn id="130" idx="3"/>
                <a:endCxn id="134" idx="7"/>
              </p:cNvCxnSpPr>
              <p:nvPr/>
            </p:nvCxnSpPr>
            <p:spPr>
              <a:xfrm flipH="1">
                <a:off x="5301114" y="3890609"/>
                <a:ext cx="151119" cy="165340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4D190614-EF78-BB22-9587-9F6DEA964FA0}"/>
                  </a:ext>
                </a:extLst>
              </p:cNvPr>
              <p:cNvSpPr/>
              <p:nvPr/>
            </p:nvSpPr>
            <p:spPr>
              <a:xfrm>
                <a:off x="5018417" y="4008527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19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AF0426FA-C27F-FCB7-1D7A-A5B82857B911}"/>
                </a:ext>
              </a:extLst>
            </p:cNvPr>
            <p:cNvGrpSpPr/>
            <p:nvPr/>
          </p:nvGrpSpPr>
          <p:grpSpPr>
            <a:xfrm>
              <a:off x="4277363" y="5069256"/>
              <a:ext cx="377982" cy="385905"/>
              <a:chOff x="4646577" y="4284922"/>
              <a:chExt cx="420343" cy="443878"/>
            </a:xfrm>
          </p:grpSpPr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B8D3437B-33BB-A732-9202-364CCAF20F84}"/>
                  </a:ext>
                </a:extLst>
              </p:cNvPr>
              <p:cNvSpPr/>
              <p:nvPr/>
            </p:nvSpPr>
            <p:spPr>
              <a:xfrm>
                <a:off x="4646577" y="4404983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17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直接箭头连接符 136">
                <a:extLst>
                  <a:ext uri="{FF2B5EF4-FFF2-40B4-BE49-F238E27FC236}">
                    <a16:creationId xmlns:a16="http://schemas.microsoft.com/office/drawing/2014/main" id="{5EB15751-E7A1-30D4-EF67-CDD1C6074244}"/>
                  </a:ext>
                </a:extLst>
              </p:cNvPr>
              <p:cNvCxnSpPr>
                <a:stCxn id="134" idx="3"/>
                <a:endCxn id="136" idx="7"/>
              </p:cNvCxnSpPr>
              <p:nvPr/>
            </p:nvCxnSpPr>
            <p:spPr>
              <a:xfrm flipH="1">
                <a:off x="4929274" y="4284922"/>
                <a:ext cx="137646" cy="167483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0A4F7002-2BD7-85BD-0679-EC57CA70D4FD}"/>
              </a:ext>
            </a:extLst>
          </p:cNvPr>
          <p:cNvGrpSpPr/>
          <p:nvPr/>
        </p:nvGrpSpPr>
        <p:grpSpPr>
          <a:xfrm>
            <a:off x="7254372" y="2664948"/>
            <a:ext cx="3043140" cy="3115788"/>
            <a:chOff x="7889359" y="1525263"/>
            <a:chExt cx="3384187" cy="3583864"/>
          </a:xfrm>
        </p:grpSpPr>
        <p:sp>
          <p:nvSpPr>
            <p:cNvPr id="139" name="矩形: 圆角 138">
              <a:extLst>
                <a:ext uri="{FF2B5EF4-FFF2-40B4-BE49-F238E27FC236}">
                  <a16:creationId xmlns:a16="http://schemas.microsoft.com/office/drawing/2014/main" id="{E0345529-FE6F-CCAE-CDEB-1EFC394BB7FA}"/>
                </a:ext>
              </a:extLst>
            </p:cNvPr>
            <p:cNvSpPr/>
            <p:nvPr/>
          </p:nvSpPr>
          <p:spPr>
            <a:xfrm>
              <a:off x="7889359" y="1525263"/>
              <a:ext cx="3384187" cy="3583864"/>
            </a:xfrm>
            <a:prstGeom prst="roundRect">
              <a:avLst>
                <a:gd name="adj" fmla="val 2313"/>
              </a:avLst>
            </a:prstGeom>
            <a:solidFill>
              <a:srgbClr val="00B05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04F09F42-C5C5-648A-27F4-6FD68E6C4C8E}"/>
                </a:ext>
              </a:extLst>
            </p:cNvPr>
            <p:cNvGrpSpPr/>
            <p:nvPr/>
          </p:nvGrpSpPr>
          <p:grpSpPr>
            <a:xfrm>
              <a:off x="7941963" y="1889163"/>
              <a:ext cx="3222085" cy="2784300"/>
              <a:chOff x="7941963" y="2182127"/>
              <a:chExt cx="3222085" cy="2784300"/>
            </a:xfrm>
          </p:grpSpPr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539F553F-E6AD-33EF-3F0F-F54BA1D1A7D8}"/>
                  </a:ext>
                </a:extLst>
              </p:cNvPr>
              <p:cNvSpPr/>
              <p:nvPr/>
            </p:nvSpPr>
            <p:spPr>
              <a:xfrm>
                <a:off x="9483780" y="2182127"/>
                <a:ext cx="331200" cy="32381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bg1"/>
                    </a:solidFill>
                  </a:rPr>
                  <a:t>23</a:t>
                </a:r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BB9EDB7E-A724-C021-7906-964A16BADEAB}"/>
                  </a:ext>
                </a:extLst>
              </p:cNvPr>
              <p:cNvSpPr/>
              <p:nvPr/>
            </p:nvSpPr>
            <p:spPr>
              <a:xfrm>
                <a:off x="8841120" y="2949662"/>
                <a:ext cx="331200" cy="3238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bg1"/>
                    </a:solidFill>
                  </a:rPr>
                  <a:t>20</a:t>
                </a:r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F4987DFD-F7B6-68C0-34E8-ABA52439833C}"/>
                  </a:ext>
                </a:extLst>
              </p:cNvPr>
              <p:cNvSpPr/>
              <p:nvPr/>
            </p:nvSpPr>
            <p:spPr>
              <a:xfrm>
                <a:off x="10337034" y="2920472"/>
                <a:ext cx="331200" cy="3238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bg1"/>
                    </a:solidFill>
                  </a:rPr>
                  <a:t>34</a:t>
                </a:r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D81CCDCB-AD19-80FA-02E7-86072D5500B4}"/>
                  </a:ext>
                </a:extLst>
              </p:cNvPr>
              <p:cNvSpPr/>
              <p:nvPr/>
            </p:nvSpPr>
            <p:spPr>
              <a:xfrm>
                <a:off x="8393517" y="3796148"/>
                <a:ext cx="331200" cy="32381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bg1"/>
                    </a:solidFill>
                  </a:rPr>
                  <a:t>19</a:t>
                </a:r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7BC5A065-2FD2-8EDD-4EDE-AF5B5A17F6DA}"/>
                  </a:ext>
                </a:extLst>
              </p:cNvPr>
              <p:cNvSpPr/>
              <p:nvPr/>
            </p:nvSpPr>
            <p:spPr>
              <a:xfrm>
                <a:off x="9318180" y="3798379"/>
                <a:ext cx="331200" cy="32381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bg1"/>
                    </a:solidFill>
                  </a:rPr>
                  <a:t>22</a:t>
                </a:r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28628FF2-C7E4-054A-DAEA-14897DB0CC9A}"/>
                  </a:ext>
                </a:extLst>
              </p:cNvPr>
              <p:cNvSpPr/>
              <p:nvPr/>
            </p:nvSpPr>
            <p:spPr>
              <a:xfrm>
                <a:off x="9966105" y="3796149"/>
                <a:ext cx="331200" cy="32381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bg1"/>
                    </a:solidFill>
                  </a:rPr>
                  <a:t>33</a:t>
                </a:r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8360D6A5-1CB5-153C-9DA9-A61E96B0B1C1}"/>
                  </a:ext>
                </a:extLst>
              </p:cNvPr>
              <p:cNvSpPr/>
              <p:nvPr/>
            </p:nvSpPr>
            <p:spPr>
              <a:xfrm>
                <a:off x="10832848" y="3796149"/>
                <a:ext cx="331200" cy="32381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bg1"/>
                    </a:solidFill>
                  </a:rPr>
                  <a:t>36</a:t>
                </a:r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57130939-0639-ABB0-C4C4-8B3D31B41BFA}"/>
                  </a:ext>
                </a:extLst>
              </p:cNvPr>
              <p:cNvSpPr/>
              <p:nvPr/>
            </p:nvSpPr>
            <p:spPr>
              <a:xfrm>
                <a:off x="7941963" y="4642610"/>
                <a:ext cx="331200" cy="3238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bg1"/>
                    </a:solidFill>
                  </a:rPr>
                  <a:t>17</a:t>
                </a:r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9" name="直接箭头连接符 148">
                <a:extLst>
                  <a:ext uri="{FF2B5EF4-FFF2-40B4-BE49-F238E27FC236}">
                    <a16:creationId xmlns:a16="http://schemas.microsoft.com/office/drawing/2014/main" id="{351510B0-9B55-1742-67BF-E7755A4BD559}"/>
                  </a:ext>
                </a:extLst>
              </p:cNvPr>
              <p:cNvCxnSpPr>
                <a:stCxn id="141" idx="3"/>
                <a:endCxn id="142" idx="7"/>
              </p:cNvCxnSpPr>
              <p:nvPr/>
            </p:nvCxnSpPr>
            <p:spPr>
              <a:xfrm flipH="1">
                <a:off x="9123817" y="2458522"/>
                <a:ext cx="408466" cy="538562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箭头连接符 149">
                <a:extLst>
                  <a:ext uri="{FF2B5EF4-FFF2-40B4-BE49-F238E27FC236}">
                    <a16:creationId xmlns:a16="http://schemas.microsoft.com/office/drawing/2014/main" id="{C828BF48-CCA8-918D-17DF-8AB3BFDD89B5}"/>
                  </a:ext>
                </a:extLst>
              </p:cNvPr>
              <p:cNvCxnSpPr>
                <a:stCxn id="141" idx="5"/>
                <a:endCxn id="143" idx="1"/>
              </p:cNvCxnSpPr>
              <p:nvPr/>
            </p:nvCxnSpPr>
            <p:spPr>
              <a:xfrm>
                <a:off x="9766477" y="2458522"/>
                <a:ext cx="619060" cy="509372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箭头连接符 150">
                <a:extLst>
                  <a:ext uri="{FF2B5EF4-FFF2-40B4-BE49-F238E27FC236}">
                    <a16:creationId xmlns:a16="http://schemas.microsoft.com/office/drawing/2014/main" id="{9940996C-0D99-3458-D5FE-76A7EB46F494}"/>
                  </a:ext>
                </a:extLst>
              </p:cNvPr>
              <p:cNvCxnSpPr>
                <a:cxnSpLocks/>
                <a:stCxn id="142" idx="3"/>
                <a:endCxn id="144" idx="0"/>
              </p:cNvCxnSpPr>
              <p:nvPr/>
            </p:nvCxnSpPr>
            <p:spPr>
              <a:xfrm flipH="1">
                <a:off x="8559117" y="3226057"/>
                <a:ext cx="330506" cy="570091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箭头连接符 151">
                <a:extLst>
                  <a:ext uri="{FF2B5EF4-FFF2-40B4-BE49-F238E27FC236}">
                    <a16:creationId xmlns:a16="http://schemas.microsoft.com/office/drawing/2014/main" id="{068666DA-6AF2-5232-E45B-C5BE6C2BE943}"/>
                  </a:ext>
                </a:extLst>
              </p:cNvPr>
              <p:cNvCxnSpPr>
                <a:stCxn id="142" idx="5"/>
                <a:endCxn id="145" idx="0"/>
              </p:cNvCxnSpPr>
              <p:nvPr/>
            </p:nvCxnSpPr>
            <p:spPr>
              <a:xfrm>
                <a:off x="9123817" y="3226057"/>
                <a:ext cx="359963" cy="572322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箭头连接符 152">
                <a:extLst>
                  <a:ext uri="{FF2B5EF4-FFF2-40B4-BE49-F238E27FC236}">
                    <a16:creationId xmlns:a16="http://schemas.microsoft.com/office/drawing/2014/main" id="{00373D2A-D121-DA0C-496C-354A90F03CC3}"/>
                  </a:ext>
                </a:extLst>
              </p:cNvPr>
              <p:cNvCxnSpPr>
                <a:stCxn id="143" idx="3"/>
                <a:endCxn id="146" idx="0"/>
              </p:cNvCxnSpPr>
              <p:nvPr/>
            </p:nvCxnSpPr>
            <p:spPr>
              <a:xfrm flipH="1">
                <a:off x="10131705" y="3196867"/>
                <a:ext cx="253832" cy="599282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箭头连接符 153">
                <a:extLst>
                  <a:ext uri="{FF2B5EF4-FFF2-40B4-BE49-F238E27FC236}">
                    <a16:creationId xmlns:a16="http://schemas.microsoft.com/office/drawing/2014/main" id="{9A362B41-B146-BAB2-AA3F-C2E8F6420272}"/>
                  </a:ext>
                </a:extLst>
              </p:cNvPr>
              <p:cNvCxnSpPr>
                <a:stCxn id="143" idx="5"/>
                <a:endCxn id="147" idx="0"/>
              </p:cNvCxnSpPr>
              <p:nvPr/>
            </p:nvCxnSpPr>
            <p:spPr>
              <a:xfrm>
                <a:off x="10619731" y="3196867"/>
                <a:ext cx="378717" cy="599282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箭头连接符 154">
                <a:extLst>
                  <a:ext uri="{FF2B5EF4-FFF2-40B4-BE49-F238E27FC236}">
                    <a16:creationId xmlns:a16="http://schemas.microsoft.com/office/drawing/2014/main" id="{3258E296-51D0-DB35-982E-7126A419BD3E}"/>
                  </a:ext>
                </a:extLst>
              </p:cNvPr>
              <p:cNvCxnSpPr>
                <a:stCxn id="144" idx="3"/>
                <a:endCxn id="148" idx="0"/>
              </p:cNvCxnSpPr>
              <p:nvPr/>
            </p:nvCxnSpPr>
            <p:spPr>
              <a:xfrm flipH="1">
                <a:off x="8107563" y="4072543"/>
                <a:ext cx="334457" cy="570067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6" name="矩形: 对角圆角 155">
            <a:extLst>
              <a:ext uri="{FF2B5EF4-FFF2-40B4-BE49-F238E27FC236}">
                <a16:creationId xmlns:a16="http://schemas.microsoft.com/office/drawing/2014/main" id="{FA9C5B5F-F6B7-977D-C63D-D1992C964B70}"/>
              </a:ext>
            </a:extLst>
          </p:cNvPr>
          <p:cNvSpPr/>
          <p:nvPr/>
        </p:nvSpPr>
        <p:spPr>
          <a:xfrm>
            <a:off x="3429324" y="5556112"/>
            <a:ext cx="1206325" cy="357728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二叉搜索树</a:t>
            </a:r>
          </a:p>
        </p:txBody>
      </p:sp>
      <p:sp>
        <p:nvSpPr>
          <p:cNvPr id="157" name="矩形: 对角圆角 156">
            <a:extLst>
              <a:ext uri="{FF2B5EF4-FFF2-40B4-BE49-F238E27FC236}">
                <a16:creationId xmlns:a16="http://schemas.microsoft.com/office/drawing/2014/main" id="{020B9C61-093D-56BB-65A7-56E1EF4DFC82}"/>
              </a:ext>
            </a:extLst>
          </p:cNvPr>
          <p:cNvSpPr/>
          <p:nvPr/>
        </p:nvSpPr>
        <p:spPr>
          <a:xfrm>
            <a:off x="8233862" y="5592464"/>
            <a:ext cx="1206325" cy="357728"/>
          </a:xfrm>
          <a:prstGeom prst="round2DiagRect">
            <a:avLst/>
          </a:prstGeom>
          <a:solidFill>
            <a:srgbClr val="C7E6A4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红黑树</a:t>
            </a:r>
          </a:p>
        </p:txBody>
      </p: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550CC686-48F6-7B57-4740-5295F649CC19}"/>
              </a:ext>
            </a:extLst>
          </p:cNvPr>
          <p:cNvGrpSpPr/>
          <p:nvPr/>
        </p:nvGrpSpPr>
        <p:grpSpPr>
          <a:xfrm>
            <a:off x="819696" y="6040432"/>
            <a:ext cx="8781504" cy="692889"/>
            <a:chOff x="801407" y="5478029"/>
            <a:chExt cx="11596013" cy="1015135"/>
          </a:xfrm>
        </p:grpSpPr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4E0617B9-0307-8A7B-10D1-F481F5C6E5ED}"/>
                </a:ext>
              </a:extLst>
            </p:cNvPr>
            <p:cNvGrpSpPr/>
            <p:nvPr/>
          </p:nvGrpSpPr>
          <p:grpSpPr>
            <a:xfrm>
              <a:off x="801407" y="5478029"/>
              <a:ext cx="11596013" cy="1015135"/>
              <a:chOff x="801407" y="5478029"/>
              <a:chExt cx="11596013" cy="1015135"/>
            </a:xfrm>
          </p:grpSpPr>
          <p:sp>
            <p:nvSpPr>
              <p:cNvPr id="165" name="矩形: 圆角 164">
                <a:extLst>
                  <a:ext uri="{FF2B5EF4-FFF2-40B4-BE49-F238E27FC236}">
                    <a16:creationId xmlns:a16="http://schemas.microsoft.com/office/drawing/2014/main" id="{E7315F94-801A-E533-C101-3D37415656D2}"/>
                  </a:ext>
                </a:extLst>
              </p:cNvPr>
              <p:cNvSpPr/>
              <p:nvPr/>
            </p:nvSpPr>
            <p:spPr>
              <a:xfrm>
                <a:off x="801407" y="5478029"/>
                <a:ext cx="11596013" cy="1015135"/>
              </a:xfrm>
              <a:prstGeom prst="roundRect">
                <a:avLst>
                  <a:gd name="adj" fmla="val 783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pic>
            <p:nvPicPr>
              <p:cNvPr id="166" name="图形 165" descr="问题 纯色填充">
                <a:extLst>
                  <a:ext uri="{FF2B5EF4-FFF2-40B4-BE49-F238E27FC236}">
                    <a16:creationId xmlns:a16="http://schemas.microsoft.com/office/drawing/2014/main" id="{F75AE3FE-EAFB-7173-669A-9C64CB8A7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8002" y="5678328"/>
                <a:ext cx="674685" cy="635358"/>
              </a:xfrm>
              <a:prstGeom prst="rect">
                <a:avLst/>
              </a:prstGeom>
            </p:spPr>
          </p:pic>
        </p:grp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49023718-EC7C-7AA0-7853-7B30270E23A8}"/>
                </a:ext>
              </a:extLst>
            </p:cNvPr>
            <p:cNvSpPr txBox="1"/>
            <p:nvPr/>
          </p:nvSpPr>
          <p:spPr>
            <a:xfrm>
              <a:off x="1563051" y="5836713"/>
              <a:ext cx="18485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思考：存在什么问题</a:t>
              </a:r>
              <a:r>
                <a:rPr lang="en-US" altLang="zh-CN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?</a:t>
              </a:r>
              <a:endPara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67" name="文本框 166">
            <a:extLst>
              <a:ext uri="{FF2B5EF4-FFF2-40B4-BE49-F238E27FC236}">
                <a16:creationId xmlns:a16="http://schemas.microsoft.com/office/drawing/2014/main" id="{569C209B-A02D-5FF4-BB02-C2E0E4107161}"/>
              </a:ext>
            </a:extLst>
          </p:cNvPr>
          <p:cNvSpPr txBox="1"/>
          <p:nvPr/>
        </p:nvSpPr>
        <p:spPr>
          <a:xfrm>
            <a:off x="3419198" y="6276207"/>
            <a:ext cx="3259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大数据量情况下，层级深，检索速度慢。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055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7" grpId="0" animBg="1"/>
      <p:bldP spid="16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D3CF14F9-4F50-9EAB-336F-F8934C75B033}"/>
              </a:ext>
            </a:extLst>
          </p:cNvPr>
          <p:cNvGrpSpPr/>
          <p:nvPr/>
        </p:nvGrpSpPr>
        <p:grpSpPr>
          <a:xfrm>
            <a:off x="1036319" y="2278380"/>
            <a:ext cx="10499189" cy="4281858"/>
            <a:chOff x="1036319" y="2278380"/>
            <a:chExt cx="10499189" cy="428185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786ACC7-3749-D0B4-3061-CF12E4376862}"/>
                </a:ext>
              </a:extLst>
            </p:cNvPr>
            <p:cNvGrpSpPr/>
            <p:nvPr/>
          </p:nvGrpSpPr>
          <p:grpSpPr>
            <a:xfrm>
              <a:off x="1036319" y="2278380"/>
              <a:ext cx="10499189" cy="4281858"/>
              <a:chOff x="1036319" y="2278380"/>
              <a:chExt cx="10499189" cy="4281858"/>
            </a:xfrm>
          </p:grpSpPr>
          <p:grpSp>
            <p:nvGrpSpPr>
              <p:cNvPr id="296" name="组合 295">
                <a:extLst>
                  <a:ext uri="{FF2B5EF4-FFF2-40B4-BE49-F238E27FC236}">
                    <a16:creationId xmlns:a16="http://schemas.microsoft.com/office/drawing/2014/main" id="{15E0EE3A-4524-CAF3-2D42-551E3902E7A6}"/>
                  </a:ext>
                </a:extLst>
              </p:cNvPr>
              <p:cNvGrpSpPr/>
              <p:nvPr/>
            </p:nvGrpSpPr>
            <p:grpSpPr>
              <a:xfrm>
                <a:off x="1036319" y="2278380"/>
                <a:ext cx="10499189" cy="4281858"/>
                <a:chOff x="1036319" y="2278380"/>
                <a:chExt cx="10499189" cy="4281858"/>
              </a:xfrm>
            </p:grpSpPr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A5008FEA-8188-6B2E-9F73-62C2FBF435E8}"/>
                    </a:ext>
                  </a:extLst>
                </p:cNvPr>
                <p:cNvGrpSpPr/>
                <p:nvPr/>
              </p:nvGrpSpPr>
              <p:grpSpPr>
                <a:xfrm>
                  <a:off x="1036319" y="2278380"/>
                  <a:ext cx="10499189" cy="4281858"/>
                  <a:chOff x="992358" y="2719452"/>
                  <a:chExt cx="10499189" cy="3153170"/>
                </a:xfrm>
              </p:grpSpPr>
              <p:sp>
                <p:nvSpPr>
                  <p:cNvPr id="3" name="圆角矩形 252">
                    <a:extLst>
                      <a:ext uri="{FF2B5EF4-FFF2-40B4-BE49-F238E27FC236}">
                        <a16:creationId xmlns:a16="http://schemas.microsoft.com/office/drawing/2014/main" id="{141D9B57-1506-C3D1-CB21-B86B1944AA6C}"/>
                      </a:ext>
                    </a:extLst>
                  </p:cNvPr>
                  <p:cNvSpPr/>
                  <p:nvPr/>
                </p:nvSpPr>
                <p:spPr>
                  <a:xfrm>
                    <a:off x="992358" y="2719452"/>
                    <a:ext cx="10499189" cy="3153170"/>
                  </a:xfrm>
                  <a:prstGeom prst="roundRect">
                    <a:avLst>
                      <a:gd name="adj" fmla="val 2619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5" name="组合 4">
                    <a:extLst>
                      <a:ext uri="{FF2B5EF4-FFF2-40B4-BE49-F238E27FC236}">
                        <a16:creationId xmlns:a16="http://schemas.microsoft.com/office/drawing/2014/main" id="{18951BB4-BD37-84E3-99A1-2E63DCA15218}"/>
                      </a:ext>
                    </a:extLst>
                  </p:cNvPr>
                  <p:cNvGrpSpPr/>
                  <p:nvPr/>
                </p:nvGrpSpPr>
                <p:grpSpPr>
                  <a:xfrm>
                    <a:off x="10446198" y="4652202"/>
                    <a:ext cx="700116" cy="199183"/>
                    <a:chOff x="8899598" y="7274452"/>
                    <a:chExt cx="700116" cy="199183"/>
                  </a:xfrm>
                </p:grpSpPr>
                <p:sp>
                  <p:nvSpPr>
                    <p:cNvPr id="10" name="矩形 9">
                      <a:extLst>
                        <a:ext uri="{FF2B5EF4-FFF2-40B4-BE49-F238E27FC236}">
                          <a16:creationId xmlns:a16="http://schemas.microsoft.com/office/drawing/2014/main" id="{EB80D4A8-41A0-76D7-2501-D58D8476BA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99598" y="7274452"/>
                      <a:ext cx="298724" cy="199183"/>
                    </a:xfrm>
                    <a:prstGeom prst="rect">
                      <a:avLst/>
                    </a:prstGeom>
                    <a:solidFill>
                      <a:srgbClr val="A8FB9F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7D81D6E5-AFC0-DA53-08AC-E281C3A485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00990" y="7339091"/>
                      <a:ext cx="298724" cy="1189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数据</a:t>
                      </a:r>
                      <a:endParaRPr lang="zh-CN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</a:endParaRPr>
                    </a:p>
                  </p:txBody>
                </p:sp>
              </p:grpSp>
              <p:grpSp>
                <p:nvGrpSpPr>
                  <p:cNvPr id="7" name="组合 6">
                    <a:extLst>
                      <a:ext uri="{FF2B5EF4-FFF2-40B4-BE49-F238E27FC236}">
                        <a16:creationId xmlns:a16="http://schemas.microsoft.com/office/drawing/2014/main" id="{4E6475F3-41E2-933F-BA13-3BD409BD4E9D}"/>
                      </a:ext>
                    </a:extLst>
                  </p:cNvPr>
                  <p:cNvGrpSpPr/>
                  <p:nvPr/>
                </p:nvGrpSpPr>
                <p:grpSpPr>
                  <a:xfrm>
                    <a:off x="10446708" y="4951615"/>
                    <a:ext cx="692575" cy="207485"/>
                    <a:chOff x="8907138" y="7606631"/>
                    <a:chExt cx="692575" cy="207485"/>
                  </a:xfrm>
                </p:grpSpPr>
                <p:sp>
                  <p:nvSpPr>
                    <p:cNvPr id="8" name="矩形 7">
                      <a:extLst>
                        <a:ext uri="{FF2B5EF4-FFF2-40B4-BE49-F238E27FC236}">
                          <a16:creationId xmlns:a16="http://schemas.microsoft.com/office/drawing/2014/main" id="{27B54D33-6438-9BE7-B993-828E77AADB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07138" y="7606631"/>
                      <a:ext cx="291693" cy="20748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" name="文本框 8">
                      <a:extLst>
                        <a:ext uri="{FF2B5EF4-FFF2-40B4-BE49-F238E27FC236}">
                          <a16:creationId xmlns:a16="http://schemas.microsoft.com/office/drawing/2014/main" id="{CD718D9A-B228-0AAC-C5B5-10A4281E69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08020" y="7655033"/>
                      <a:ext cx="291693" cy="1189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指针</a:t>
                      </a:r>
                      <a:endParaRPr lang="zh-CN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</a:endParaRPr>
                    </a:p>
                  </p:txBody>
                </p:sp>
              </p:grpSp>
            </p:grpSp>
            <p:sp>
              <p:nvSpPr>
                <p:cNvPr id="294" name="圆角矩形 2">
                  <a:extLst>
                    <a:ext uri="{FF2B5EF4-FFF2-40B4-BE49-F238E27FC236}">
                      <a16:creationId xmlns:a16="http://schemas.microsoft.com/office/drawing/2014/main" id="{FBB553F7-DAC0-E4DE-9C85-1CB83B1530F2}"/>
                    </a:ext>
                  </a:extLst>
                </p:cNvPr>
                <p:cNvSpPr/>
                <p:nvPr/>
              </p:nvSpPr>
              <p:spPr>
                <a:xfrm>
                  <a:off x="10490669" y="5727655"/>
                  <a:ext cx="298724" cy="344806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5" name="文本框 294">
                  <a:extLst>
                    <a:ext uri="{FF2B5EF4-FFF2-40B4-BE49-F238E27FC236}">
                      <a16:creationId xmlns:a16="http://schemas.microsoft.com/office/drawing/2014/main" id="{DA0FDDA5-796F-A142-A917-43D5E95DCD24}"/>
                    </a:ext>
                  </a:extLst>
                </p:cNvPr>
                <p:cNvSpPr txBox="1"/>
                <p:nvPr/>
              </p:nvSpPr>
              <p:spPr>
                <a:xfrm>
                  <a:off x="10893563" y="5827284"/>
                  <a:ext cx="586393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105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页</a:t>
                  </a:r>
                  <a:r>
                    <a:rPr lang="en-US" altLang="zh-CN" sz="105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/</a:t>
                  </a:r>
                  <a:r>
                    <a:rPr lang="zh-CN" altLang="en-US" sz="105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磁盘块</a:t>
                  </a:r>
                  <a:endParaRPr lang="zh-CN" altLang="en-US" sz="10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556B43E8-89B7-1176-893E-1647544A3845}"/>
                  </a:ext>
                </a:extLst>
              </p:cNvPr>
              <p:cNvGrpSpPr/>
              <p:nvPr/>
            </p:nvGrpSpPr>
            <p:grpSpPr>
              <a:xfrm>
                <a:off x="1507247" y="4912619"/>
                <a:ext cx="759235" cy="1086909"/>
                <a:chOff x="1325505" y="5350289"/>
                <a:chExt cx="759235" cy="1086909"/>
              </a:xfrm>
            </p:grpSpPr>
            <p:sp>
              <p:nvSpPr>
                <p:cNvPr id="228" name="圆角矩形 2">
                  <a:extLst>
                    <a:ext uri="{FF2B5EF4-FFF2-40B4-BE49-F238E27FC236}">
                      <a16:creationId xmlns:a16="http://schemas.microsoft.com/office/drawing/2014/main" id="{8FFC805B-9FD9-DFDD-02DF-462B5DBE4F6C}"/>
                    </a:ext>
                  </a:extLst>
                </p:cNvPr>
                <p:cNvSpPr/>
                <p:nvPr/>
              </p:nvSpPr>
              <p:spPr>
                <a:xfrm>
                  <a:off x="1325505" y="5350289"/>
                  <a:ext cx="759235" cy="1086909"/>
                </a:xfrm>
                <a:prstGeom prst="roundRect">
                  <a:avLst>
                    <a:gd name="adj" fmla="val 901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7" name="组合 16">
                  <a:extLst>
                    <a:ext uri="{FF2B5EF4-FFF2-40B4-BE49-F238E27FC236}">
                      <a16:creationId xmlns:a16="http://schemas.microsoft.com/office/drawing/2014/main" id="{E21940FD-B89A-D158-F403-57677E69B277}"/>
                    </a:ext>
                  </a:extLst>
                </p:cNvPr>
                <p:cNvGrpSpPr/>
                <p:nvPr/>
              </p:nvGrpSpPr>
              <p:grpSpPr>
                <a:xfrm>
                  <a:off x="1415857" y="5423546"/>
                  <a:ext cx="585600" cy="922390"/>
                  <a:chOff x="1415857" y="4867147"/>
                  <a:chExt cx="585600" cy="922390"/>
                </a:xfrm>
              </p:grpSpPr>
              <p:sp>
                <p:nvSpPr>
                  <p:cNvPr id="78" name="矩形 77">
                    <a:extLst>
                      <a:ext uri="{FF2B5EF4-FFF2-40B4-BE49-F238E27FC236}">
                        <a16:creationId xmlns:a16="http://schemas.microsoft.com/office/drawing/2014/main" id="{BBF874BB-6839-E618-45C2-A21E9556AE1B}"/>
                      </a:ext>
                    </a:extLst>
                  </p:cNvPr>
                  <p:cNvSpPr/>
                  <p:nvPr/>
                </p:nvSpPr>
                <p:spPr>
                  <a:xfrm>
                    <a:off x="1415857" y="5193928"/>
                    <a:ext cx="292800" cy="595609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79" name="矩形 78">
                    <a:extLst>
                      <a:ext uri="{FF2B5EF4-FFF2-40B4-BE49-F238E27FC236}">
                        <a16:creationId xmlns:a16="http://schemas.microsoft.com/office/drawing/2014/main" id="{43C4A35D-6912-5B43-7BD7-B38C69497684}"/>
                      </a:ext>
                    </a:extLst>
                  </p:cNvPr>
                  <p:cNvSpPr/>
                  <p:nvPr/>
                </p:nvSpPr>
                <p:spPr>
                  <a:xfrm>
                    <a:off x="1415857" y="4867147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6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8DB6580D-DD65-6389-83EC-6036F1E0E95A}"/>
                      </a:ext>
                    </a:extLst>
                  </p:cNvPr>
                  <p:cNvSpPr/>
                  <p:nvPr/>
                </p:nvSpPr>
                <p:spPr>
                  <a:xfrm>
                    <a:off x="1708657" y="5194336"/>
                    <a:ext cx="292800" cy="595011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6FE30B83-83D5-80DF-6A2F-F9CC0D481EA4}"/>
                      </a:ext>
                    </a:extLst>
                  </p:cNvPr>
                  <p:cNvSpPr/>
                  <p:nvPr/>
                </p:nvSpPr>
                <p:spPr>
                  <a:xfrm>
                    <a:off x="1708657" y="4867555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12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52" name="组合 251">
                <a:extLst>
                  <a:ext uri="{FF2B5EF4-FFF2-40B4-BE49-F238E27FC236}">
                    <a16:creationId xmlns:a16="http://schemas.microsoft.com/office/drawing/2014/main" id="{351BEBD5-A338-E272-F0A8-C61D2051A27B}"/>
                  </a:ext>
                </a:extLst>
              </p:cNvPr>
              <p:cNvGrpSpPr/>
              <p:nvPr/>
            </p:nvGrpSpPr>
            <p:grpSpPr>
              <a:xfrm>
                <a:off x="2455288" y="4906389"/>
                <a:ext cx="759235" cy="1086909"/>
                <a:chOff x="2267557" y="5350289"/>
                <a:chExt cx="759235" cy="1086909"/>
              </a:xfrm>
            </p:grpSpPr>
            <p:sp>
              <p:nvSpPr>
                <p:cNvPr id="229" name="圆角矩形 2">
                  <a:extLst>
                    <a:ext uri="{FF2B5EF4-FFF2-40B4-BE49-F238E27FC236}">
                      <a16:creationId xmlns:a16="http://schemas.microsoft.com/office/drawing/2014/main" id="{00FE0B57-064D-8ABE-8285-9AB5EA2FDF9F}"/>
                    </a:ext>
                  </a:extLst>
                </p:cNvPr>
                <p:cNvSpPr/>
                <p:nvPr/>
              </p:nvSpPr>
              <p:spPr>
                <a:xfrm>
                  <a:off x="2267557" y="5350289"/>
                  <a:ext cx="759235" cy="1086909"/>
                </a:xfrm>
                <a:prstGeom prst="roundRect">
                  <a:avLst>
                    <a:gd name="adj" fmla="val 901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8" name="组合 17">
                  <a:extLst>
                    <a:ext uri="{FF2B5EF4-FFF2-40B4-BE49-F238E27FC236}">
                      <a16:creationId xmlns:a16="http://schemas.microsoft.com/office/drawing/2014/main" id="{3D567BBC-B962-69AE-AEC8-6875D43FE4BA}"/>
                    </a:ext>
                  </a:extLst>
                </p:cNvPr>
                <p:cNvGrpSpPr/>
                <p:nvPr/>
              </p:nvGrpSpPr>
              <p:grpSpPr>
                <a:xfrm>
                  <a:off x="2344636" y="5422276"/>
                  <a:ext cx="585600" cy="923470"/>
                  <a:chOff x="2344636" y="4857251"/>
                  <a:chExt cx="585600" cy="923470"/>
                </a:xfrm>
              </p:grpSpPr>
              <p:sp>
                <p:nvSpPr>
                  <p:cNvPr id="74" name="矩形 73">
                    <a:extLst>
                      <a:ext uri="{FF2B5EF4-FFF2-40B4-BE49-F238E27FC236}">
                        <a16:creationId xmlns:a16="http://schemas.microsoft.com/office/drawing/2014/main" id="{8FB79180-4462-78D2-5C8E-089D336D5206}"/>
                      </a:ext>
                    </a:extLst>
                  </p:cNvPr>
                  <p:cNvSpPr/>
                  <p:nvPr/>
                </p:nvSpPr>
                <p:spPr>
                  <a:xfrm>
                    <a:off x="2344636" y="5185900"/>
                    <a:ext cx="292800" cy="594821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75" name="矩形 74">
                    <a:extLst>
                      <a:ext uri="{FF2B5EF4-FFF2-40B4-BE49-F238E27FC236}">
                        <a16:creationId xmlns:a16="http://schemas.microsoft.com/office/drawing/2014/main" id="{69E8897D-D000-6BB7-6E6B-614D18A091A2}"/>
                      </a:ext>
                    </a:extLst>
                  </p:cNvPr>
                  <p:cNvSpPr/>
                  <p:nvPr/>
                </p:nvSpPr>
                <p:spPr>
                  <a:xfrm>
                    <a:off x="2344636" y="4859119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16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76" name="矩形 75">
                    <a:extLst>
                      <a:ext uri="{FF2B5EF4-FFF2-40B4-BE49-F238E27FC236}">
                        <a16:creationId xmlns:a16="http://schemas.microsoft.com/office/drawing/2014/main" id="{A101C6AC-31EE-5988-0142-8FEC22A6FE4C}"/>
                      </a:ext>
                    </a:extLst>
                  </p:cNvPr>
                  <p:cNvSpPr/>
                  <p:nvPr/>
                </p:nvSpPr>
                <p:spPr>
                  <a:xfrm>
                    <a:off x="2637436" y="5186572"/>
                    <a:ext cx="292800" cy="594149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77" name="矩形 76">
                    <a:extLst>
                      <a:ext uri="{FF2B5EF4-FFF2-40B4-BE49-F238E27FC236}">
                        <a16:creationId xmlns:a16="http://schemas.microsoft.com/office/drawing/2014/main" id="{D16A6E99-7C68-E713-2524-8D43A8D3FFDF}"/>
                      </a:ext>
                    </a:extLst>
                  </p:cNvPr>
                  <p:cNvSpPr/>
                  <p:nvPr/>
                </p:nvSpPr>
                <p:spPr>
                  <a:xfrm>
                    <a:off x="2637436" y="4857251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18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53" name="组合 252">
                <a:extLst>
                  <a:ext uri="{FF2B5EF4-FFF2-40B4-BE49-F238E27FC236}">
                    <a16:creationId xmlns:a16="http://schemas.microsoft.com/office/drawing/2014/main" id="{1A10D61C-E303-AAEF-6A72-3C3E3EAAA787}"/>
                  </a:ext>
                </a:extLst>
              </p:cNvPr>
              <p:cNvGrpSpPr/>
              <p:nvPr/>
            </p:nvGrpSpPr>
            <p:grpSpPr>
              <a:xfrm>
                <a:off x="3402576" y="4902966"/>
                <a:ext cx="759235" cy="1086909"/>
                <a:chOff x="3173467" y="5353199"/>
                <a:chExt cx="759235" cy="1086909"/>
              </a:xfrm>
            </p:grpSpPr>
            <p:sp>
              <p:nvSpPr>
                <p:cNvPr id="230" name="圆角矩形 2">
                  <a:extLst>
                    <a:ext uri="{FF2B5EF4-FFF2-40B4-BE49-F238E27FC236}">
                      <a16:creationId xmlns:a16="http://schemas.microsoft.com/office/drawing/2014/main" id="{493CBAD8-25BB-483B-B571-22D5089E4B12}"/>
                    </a:ext>
                  </a:extLst>
                </p:cNvPr>
                <p:cNvSpPr/>
                <p:nvPr/>
              </p:nvSpPr>
              <p:spPr>
                <a:xfrm>
                  <a:off x="3173467" y="5353199"/>
                  <a:ext cx="759235" cy="1086909"/>
                </a:xfrm>
                <a:prstGeom prst="roundRect">
                  <a:avLst>
                    <a:gd name="adj" fmla="val 901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5CFCB4AA-399E-C0C4-F939-DD1632E1F15C}"/>
                    </a:ext>
                  </a:extLst>
                </p:cNvPr>
                <p:cNvGrpSpPr/>
                <p:nvPr/>
              </p:nvGrpSpPr>
              <p:grpSpPr>
                <a:xfrm>
                  <a:off x="3269176" y="5422276"/>
                  <a:ext cx="585600" cy="923470"/>
                  <a:chOff x="3269176" y="4857251"/>
                  <a:chExt cx="585600" cy="923470"/>
                </a:xfrm>
              </p:grpSpPr>
              <p:sp>
                <p:nvSpPr>
                  <p:cNvPr id="70" name="矩形 69">
                    <a:extLst>
                      <a:ext uri="{FF2B5EF4-FFF2-40B4-BE49-F238E27FC236}">
                        <a16:creationId xmlns:a16="http://schemas.microsoft.com/office/drawing/2014/main" id="{06588FCF-E6C5-C574-D28D-9EF1E07F325D}"/>
                      </a:ext>
                    </a:extLst>
                  </p:cNvPr>
                  <p:cNvSpPr/>
                  <p:nvPr/>
                </p:nvSpPr>
                <p:spPr>
                  <a:xfrm>
                    <a:off x="3269176" y="5185900"/>
                    <a:ext cx="292800" cy="594821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71" name="矩形 70">
                    <a:extLst>
                      <a:ext uri="{FF2B5EF4-FFF2-40B4-BE49-F238E27FC236}">
                        <a16:creationId xmlns:a16="http://schemas.microsoft.com/office/drawing/2014/main" id="{9E10054D-7474-E416-BB79-EF96C03E4DAB}"/>
                      </a:ext>
                    </a:extLst>
                  </p:cNvPr>
                  <p:cNvSpPr/>
                  <p:nvPr/>
                </p:nvSpPr>
                <p:spPr>
                  <a:xfrm>
                    <a:off x="3269176" y="4859119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29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72" name="矩形 71">
                    <a:extLst>
                      <a:ext uri="{FF2B5EF4-FFF2-40B4-BE49-F238E27FC236}">
                        <a16:creationId xmlns:a16="http://schemas.microsoft.com/office/drawing/2014/main" id="{53DFF2F8-5CB2-F6BB-47FA-7F16FEB06B94}"/>
                      </a:ext>
                    </a:extLst>
                  </p:cNvPr>
                  <p:cNvSpPr/>
                  <p:nvPr/>
                </p:nvSpPr>
                <p:spPr>
                  <a:xfrm>
                    <a:off x="3561976" y="5186572"/>
                    <a:ext cx="292800" cy="594149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73" name="矩形 72">
                    <a:extLst>
                      <a:ext uri="{FF2B5EF4-FFF2-40B4-BE49-F238E27FC236}">
                        <a16:creationId xmlns:a16="http://schemas.microsoft.com/office/drawing/2014/main" id="{781B994A-4C67-A854-092A-762A3A9A4703}"/>
                      </a:ext>
                    </a:extLst>
                  </p:cNvPr>
                  <p:cNvSpPr/>
                  <p:nvPr/>
                </p:nvSpPr>
                <p:spPr>
                  <a:xfrm>
                    <a:off x="3561976" y="4857251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34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54" name="组合 253">
                <a:extLst>
                  <a:ext uri="{FF2B5EF4-FFF2-40B4-BE49-F238E27FC236}">
                    <a16:creationId xmlns:a16="http://schemas.microsoft.com/office/drawing/2014/main" id="{172140D3-5128-D9D8-66E1-DC8F97A232E6}"/>
                  </a:ext>
                </a:extLst>
              </p:cNvPr>
              <p:cNvGrpSpPr/>
              <p:nvPr/>
            </p:nvGrpSpPr>
            <p:grpSpPr>
              <a:xfrm>
                <a:off x="4441234" y="4902965"/>
                <a:ext cx="759235" cy="1086909"/>
                <a:chOff x="4172051" y="5346981"/>
                <a:chExt cx="759235" cy="1086909"/>
              </a:xfrm>
            </p:grpSpPr>
            <p:sp>
              <p:nvSpPr>
                <p:cNvPr id="231" name="圆角矩形 2">
                  <a:extLst>
                    <a:ext uri="{FF2B5EF4-FFF2-40B4-BE49-F238E27FC236}">
                      <a16:creationId xmlns:a16="http://schemas.microsoft.com/office/drawing/2014/main" id="{C1F4D34E-612C-62BA-B421-C29259586123}"/>
                    </a:ext>
                  </a:extLst>
                </p:cNvPr>
                <p:cNvSpPr/>
                <p:nvPr/>
              </p:nvSpPr>
              <p:spPr>
                <a:xfrm>
                  <a:off x="4172051" y="5346981"/>
                  <a:ext cx="759235" cy="1086909"/>
                </a:xfrm>
                <a:prstGeom prst="roundRect">
                  <a:avLst>
                    <a:gd name="adj" fmla="val 901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0" name="组合 19">
                  <a:extLst>
                    <a:ext uri="{FF2B5EF4-FFF2-40B4-BE49-F238E27FC236}">
                      <a16:creationId xmlns:a16="http://schemas.microsoft.com/office/drawing/2014/main" id="{DFF8164D-5A9B-D063-9D21-023862A233C9}"/>
                    </a:ext>
                  </a:extLst>
                </p:cNvPr>
                <p:cNvGrpSpPr/>
                <p:nvPr/>
              </p:nvGrpSpPr>
              <p:grpSpPr>
                <a:xfrm>
                  <a:off x="4262726" y="5426025"/>
                  <a:ext cx="585600" cy="915972"/>
                  <a:chOff x="4262726" y="4869626"/>
                  <a:chExt cx="585600" cy="915972"/>
                </a:xfrm>
              </p:grpSpPr>
              <p:sp>
                <p:nvSpPr>
                  <p:cNvPr id="66" name="矩形 65">
                    <a:extLst>
                      <a:ext uri="{FF2B5EF4-FFF2-40B4-BE49-F238E27FC236}">
                        <a16:creationId xmlns:a16="http://schemas.microsoft.com/office/drawing/2014/main" id="{10B96329-2BC9-9FC0-153D-43DD62CFBCF6}"/>
                      </a:ext>
                    </a:extLst>
                  </p:cNvPr>
                  <p:cNvSpPr/>
                  <p:nvPr/>
                </p:nvSpPr>
                <p:spPr>
                  <a:xfrm>
                    <a:off x="4262726" y="5196407"/>
                    <a:ext cx="292800" cy="589191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67" name="矩形 66">
                    <a:extLst>
                      <a:ext uri="{FF2B5EF4-FFF2-40B4-BE49-F238E27FC236}">
                        <a16:creationId xmlns:a16="http://schemas.microsoft.com/office/drawing/2014/main" id="{36050358-3425-F7AF-6C92-1064AA236A70}"/>
                      </a:ext>
                    </a:extLst>
                  </p:cNvPr>
                  <p:cNvSpPr/>
                  <p:nvPr/>
                </p:nvSpPr>
                <p:spPr>
                  <a:xfrm>
                    <a:off x="4262726" y="4869626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38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558E519B-5081-C72F-E202-347A408727BC}"/>
                      </a:ext>
                    </a:extLst>
                  </p:cNvPr>
                  <p:cNvSpPr/>
                  <p:nvPr/>
                </p:nvSpPr>
                <p:spPr>
                  <a:xfrm>
                    <a:off x="4555526" y="5196407"/>
                    <a:ext cx="292800" cy="584783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69" name="矩形 68">
                    <a:extLst>
                      <a:ext uri="{FF2B5EF4-FFF2-40B4-BE49-F238E27FC236}">
                        <a16:creationId xmlns:a16="http://schemas.microsoft.com/office/drawing/2014/main" id="{C3D9F5D1-01BC-B6E9-0B19-FC00C52757C8}"/>
                      </a:ext>
                    </a:extLst>
                  </p:cNvPr>
                  <p:cNvSpPr/>
                  <p:nvPr/>
                </p:nvSpPr>
                <p:spPr>
                  <a:xfrm>
                    <a:off x="4555526" y="4869626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45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55" name="组合 254">
                <a:extLst>
                  <a:ext uri="{FF2B5EF4-FFF2-40B4-BE49-F238E27FC236}">
                    <a16:creationId xmlns:a16="http://schemas.microsoft.com/office/drawing/2014/main" id="{695A1D8F-5B62-9274-8D7D-2F86D0E9F4F1}"/>
                  </a:ext>
                </a:extLst>
              </p:cNvPr>
              <p:cNvGrpSpPr/>
              <p:nvPr/>
            </p:nvGrpSpPr>
            <p:grpSpPr>
              <a:xfrm>
                <a:off x="5408221" y="4906389"/>
                <a:ext cx="759235" cy="1086909"/>
                <a:chOff x="5096191" y="5346981"/>
                <a:chExt cx="759235" cy="1086909"/>
              </a:xfrm>
            </p:grpSpPr>
            <p:sp>
              <p:nvSpPr>
                <p:cNvPr id="232" name="圆角矩形 2">
                  <a:extLst>
                    <a:ext uri="{FF2B5EF4-FFF2-40B4-BE49-F238E27FC236}">
                      <a16:creationId xmlns:a16="http://schemas.microsoft.com/office/drawing/2014/main" id="{E54AF24F-CEC2-5FE1-352F-0C07C0C2F1D9}"/>
                    </a:ext>
                  </a:extLst>
                </p:cNvPr>
                <p:cNvSpPr/>
                <p:nvPr/>
              </p:nvSpPr>
              <p:spPr>
                <a:xfrm>
                  <a:off x="5096191" y="5346981"/>
                  <a:ext cx="759235" cy="1086909"/>
                </a:xfrm>
                <a:prstGeom prst="roundRect">
                  <a:avLst>
                    <a:gd name="adj" fmla="val 901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60590DCD-80A9-7B0F-0E90-6562446152DB}"/>
                    </a:ext>
                  </a:extLst>
                </p:cNvPr>
                <p:cNvGrpSpPr/>
                <p:nvPr/>
              </p:nvGrpSpPr>
              <p:grpSpPr>
                <a:xfrm>
                  <a:off x="5191505" y="5429396"/>
                  <a:ext cx="581361" cy="912601"/>
                  <a:chOff x="5191505" y="4864371"/>
                  <a:chExt cx="581361" cy="912601"/>
                </a:xfrm>
              </p:grpSpPr>
              <p:sp>
                <p:nvSpPr>
                  <p:cNvPr id="62" name="矩形 61">
                    <a:extLst>
                      <a:ext uri="{FF2B5EF4-FFF2-40B4-BE49-F238E27FC236}">
                        <a16:creationId xmlns:a16="http://schemas.microsoft.com/office/drawing/2014/main" id="{1B629EB0-1E79-3840-A85C-51B7090D9472}"/>
                      </a:ext>
                    </a:extLst>
                  </p:cNvPr>
                  <p:cNvSpPr/>
                  <p:nvPr/>
                </p:nvSpPr>
                <p:spPr>
                  <a:xfrm>
                    <a:off x="5191505" y="5192189"/>
                    <a:ext cx="292800" cy="580375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63" name="矩形 62">
                    <a:extLst>
                      <a:ext uri="{FF2B5EF4-FFF2-40B4-BE49-F238E27FC236}">
                        <a16:creationId xmlns:a16="http://schemas.microsoft.com/office/drawing/2014/main" id="{F1F70CF8-7483-A88B-1914-DF84FF25674A}"/>
                      </a:ext>
                    </a:extLst>
                  </p:cNvPr>
                  <p:cNvSpPr/>
                  <p:nvPr/>
                </p:nvSpPr>
                <p:spPr>
                  <a:xfrm>
                    <a:off x="5191505" y="4865408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47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64" name="矩形 63">
                    <a:extLst>
                      <a:ext uri="{FF2B5EF4-FFF2-40B4-BE49-F238E27FC236}">
                        <a16:creationId xmlns:a16="http://schemas.microsoft.com/office/drawing/2014/main" id="{AF430CA4-48F1-77D3-A69F-31CA8EA83CBF}"/>
                      </a:ext>
                    </a:extLst>
                  </p:cNvPr>
                  <p:cNvSpPr/>
                  <p:nvPr/>
                </p:nvSpPr>
                <p:spPr>
                  <a:xfrm>
                    <a:off x="5480066" y="5191152"/>
                    <a:ext cx="292800" cy="585820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65" name="矩形 64">
                    <a:extLst>
                      <a:ext uri="{FF2B5EF4-FFF2-40B4-BE49-F238E27FC236}">
                        <a16:creationId xmlns:a16="http://schemas.microsoft.com/office/drawing/2014/main" id="{08FCE975-47C0-2C67-C0F9-4F2EFC139958}"/>
                      </a:ext>
                    </a:extLst>
                  </p:cNvPr>
                  <p:cNvSpPr/>
                  <p:nvPr/>
                </p:nvSpPr>
                <p:spPr>
                  <a:xfrm>
                    <a:off x="5480066" y="4864371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53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56" name="组合 255">
                <a:extLst>
                  <a:ext uri="{FF2B5EF4-FFF2-40B4-BE49-F238E27FC236}">
                    <a16:creationId xmlns:a16="http://schemas.microsoft.com/office/drawing/2014/main" id="{14770478-3F38-D67E-0277-CD1B4238A477}"/>
                  </a:ext>
                </a:extLst>
              </p:cNvPr>
              <p:cNvGrpSpPr/>
              <p:nvPr/>
            </p:nvGrpSpPr>
            <p:grpSpPr>
              <a:xfrm>
                <a:off x="6371554" y="4907579"/>
                <a:ext cx="759235" cy="1086909"/>
                <a:chOff x="6018633" y="5354796"/>
                <a:chExt cx="759235" cy="1086909"/>
              </a:xfrm>
            </p:grpSpPr>
            <p:sp>
              <p:nvSpPr>
                <p:cNvPr id="233" name="圆角矩形 2">
                  <a:extLst>
                    <a:ext uri="{FF2B5EF4-FFF2-40B4-BE49-F238E27FC236}">
                      <a16:creationId xmlns:a16="http://schemas.microsoft.com/office/drawing/2014/main" id="{77F8993C-2D0D-58F4-7E0B-364825C51D08}"/>
                    </a:ext>
                  </a:extLst>
                </p:cNvPr>
                <p:cNvSpPr/>
                <p:nvPr/>
              </p:nvSpPr>
              <p:spPr>
                <a:xfrm>
                  <a:off x="6018633" y="5354796"/>
                  <a:ext cx="759235" cy="1086909"/>
                </a:xfrm>
                <a:prstGeom prst="roundRect">
                  <a:avLst>
                    <a:gd name="adj" fmla="val 901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B2B8A96F-59F7-89CD-BD29-4925A3DDCEFF}"/>
                    </a:ext>
                  </a:extLst>
                </p:cNvPr>
                <p:cNvGrpSpPr/>
                <p:nvPr/>
              </p:nvGrpSpPr>
              <p:grpSpPr>
                <a:xfrm>
                  <a:off x="6116045" y="5430433"/>
                  <a:ext cx="581361" cy="911564"/>
                  <a:chOff x="6116045" y="4865408"/>
                  <a:chExt cx="581361" cy="911564"/>
                </a:xfrm>
              </p:grpSpPr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7F7C70E3-9867-B365-8B1A-DCBF033E9BD9}"/>
                      </a:ext>
                    </a:extLst>
                  </p:cNvPr>
                  <p:cNvSpPr/>
                  <p:nvPr/>
                </p:nvSpPr>
                <p:spPr>
                  <a:xfrm>
                    <a:off x="6116045" y="5192189"/>
                    <a:ext cx="292800" cy="584783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9545E894-2DC5-AD41-35B3-5C873B75128F}"/>
                      </a:ext>
                    </a:extLst>
                  </p:cNvPr>
                  <p:cNvSpPr/>
                  <p:nvPr/>
                </p:nvSpPr>
                <p:spPr>
                  <a:xfrm>
                    <a:off x="6116045" y="4865408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55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60" name="矩形 59">
                    <a:extLst>
                      <a:ext uri="{FF2B5EF4-FFF2-40B4-BE49-F238E27FC236}">
                        <a16:creationId xmlns:a16="http://schemas.microsoft.com/office/drawing/2014/main" id="{E98AE296-A29E-E82F-986B-AD20DE7D712F}"/>
                      </a:ext>
                    </a:extLst>
                  </p:cNvPr>
                  <p:cNvSpPr/>
                  <p:nvPr/>
                </p:nvSpPr>
                <p:spPr>
                  <a:xfrm>
                    <a:off x="6404606" y="5192189"/>
                    <a:ext cx="292800" cy="580375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61" name="矩形 60">
                    <a:extLst>
                      <a:ext uri="{FF2B5EF4-FFF2-40B4-BE49-F238E27FC236}">
                        <a16:creationId xmlns:a16="http://schemas.microsoft.com/office/drawing/2014/main" id="{2F918416-CA90-E723-BF9A-D44B36C3101C}"/>
                      </a:ext>
                    </a:extLst>
                  </p:cNvPr>
                  <p:cNvSpPr/>
                  <p:nvPr/>
                </p:nvSpPr>
                <p:spPr>
                  <a:xfrm>
                    <a:off x="6404606" y="4865408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62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57" name="组合 256">
                <a:extLst>
                  <a:ext uri="{FF2B5EF4-FFF2-40B4-BE49-F238E27FC236}">
                    <a16:creationId xmlns:a16="http://schemas.microsoft.com/office/drawing/2014/main" id="{7864B7C9-1F1B-34EB-0D02-24887E58A602}"/>
                  </a:ext>
                </a:extLst>
              </p:cNvPr>
              <p:cNvGrpSpPr/>
              <p:nvPr/>
            </p:nvGrpSpPr>
            <p:grpSpPr>
              <a:xfrm>
                <a:off x="7395570" y="4902965"/>
                <a:ext cx="759235" cy="1086909"/>
                <a:chOff x="6935529" y="5354796"/>
                <a:chExt cx="759235" cy="1086909"/>
              </a:xfrm>
            </p:grpSpPr>
            <p:sp>
              <p:nvSpPr>
                <p:cNvPr id="234" name="圆角矩形 2">
                  <a:extLst>
                    <a:ext uri="{FF2B5EF4-FFF2-40B4-BE49-F238E27FC236}">
                      <a16:creationId xmlns:a16="http://schemas.microsoft.com/office/drawing/2014/main" id="{D6250A1B-F868-4206-AC68-E708FCE07F19}"/>
                    </a:ext>
                  </a:extLst>
                </p:cNvPr>
                <p:cNvSpPr/>
                <p:nvPr/>
              </p:nvSpPr>
              <p:spPr>
                <a:xfrm>
                  <a:off x="6935529" y="5354796"/>
                  <a:ext cx="759235" cy="1086909"/>
                </a:xfrm>
                <a:prstGeom prst="roundRect">
                  <a:avLst>
                    <a:gd name="adj" fmla="val 901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71E2F4D7-6267-156D-DFC8-72965DDCA5F1}"/>
                    </a:ext>
                  </a:extLst>
                </p:cNvPr>
                <p:cNvGrpSpPr/>
                <p:nvPr/>
              </p:nvGrpSpPr>
              <p:grpSpPr>
                <a:xfrm>
                  <a:off x="7025259" y="5434651"/>
                  <a:ext cx="585600" cy="902938"/>
                  <a:chOff x="7025259" y="4869626"/>
                  <a:chExt cx="585600" cy="902938"/>
                </a:xfrm>
              </p:grpSpPr>
              <p:sp>
                <p:nvSpPr>
                  <p:cNvPr id="54" name="矩形 53">
                    <a:extLst>
                      <a:ext uri="{FF2B5EF4-FFF2-40B4-BE49-F238E27FC236}">
                        <a16:creationId xmlns:a16="http://schemas.microsoft.com/office/drawing/2014/main" id="{A4FA784C-AF99-8922-C6D3-4134035BAF89}"/>
                      </a:ext>
                    </a:extLst>
                  </p:cNvPr>
                  <p:cNvSpPr/>
                  <p:nvPr/>
                </p:nvSpPr>
                <p:spPr>
                  <a:xfrm>
                    <a:off x="7025259" y="5196407"/>
                    <a:ext cx="292800" cy="576157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55" name="矩形 54">
                    <a:extLst>
                      <a:ext uri="{FF2B5EF4-FFF2-40B4-BE49-F238E27FC236}">
                        <a16:creationId xmlns:a16="http://schemas.microsoft.com/office/drawing/2014/main" id="{5978E4F5-51CA-FA27-FD76-B44696B09A37}"/>
                      </a:ext>
                    </a:extLst>
                  </p:cNvPr>
                  <p:cNvSpPr/>
                  <p:nvPr/>
                </p:nvSpPr>
                <p:spPr>
                  <a:xfrm>
                    <a:off x="7025259" y="4869626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67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CCFB7868-C7EE-64EC-82AA-AA5CC13E444C}"/>
                      </a:ext>
                    </a:extLst>
                  </p:cNvPr>
                  <p:cNvSpPr/>
                  <p:nvPr/>
                </p:nvSpPr>
                <p:spPr>
                  <a:xfrm>
                    <a:off x="7318059" y="5196407"/>
                    <a:ext cx="292800" cy="576157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F93834F5-B220-2586-20DE-423E91CDDF73}"/>
                      </a:ext>
                    </a:extLst>
                  </p:cNvPr>
                  <p:cNvSpPr/>
                  <p:nvPr/>
                </p:nvSpPr>
                <p:spPr>
                  <a:xfrm>
                    <a:off x="7318059" y="4869626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74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58" name="组合 257">
                <a:extLst>
                  <a:ext uri="{FF2B5EF4-FFF2-40B4-BE49-F238E27FC236}">
                    <a16:creationId xmlns:a16="http://schemas.microsoft.com/office/drawing/2014/main" id="{B1385862-335D-3594-A824-83F639F96039}"/>
                  </a:ext>
                </a:extLst>
              </p:cNvPr>
              <p:cNvGrpSpPr/>
              <p:nvPr/>
            </p:nvGrpSpPr>
            <p:grpSpPr>
              <a:xfrm>
                <a:off x="8362557" y="4906389"/>
                <a:ext cx="759235" cy="1086909"/>
                <a:chOff x="7855337" y="5354796"/>
                <a:chExt cx="759235" cy="1086909"/>
              </a:xfrm>
            </p:grpSpPr>
            <p:sp>
              <p:nvSpPr>
                <p:cNvPr id="235" name="圆角矩形 2">
                  <a:extLst>
                    <a:ext uri="{FF2B5EF4-FFF2-40B4-BE49-F238E27FC236}">
                      <a16:creationId xmlns:a16="http://schemas.microsoft.com/office/drawing/2014/main" id="{B4CEFAA0-5849-9AA9-01BF-FCD6C099919F}"/>
                    </a:ext>
                  </a:extLst>
                </p:cNvPr>
                <p:cNvSpPr/>
                <p:nvPr/>
              </p:nvSpPr>
              <p:spPr>
                <a:xfrm>
                  <a:off x="7855337" y="5354796"/>
                  <a:ext cx="759235" cy="1086909"/>
                </a:xfrm>
                <a:prstGeom prst="roundRect">
                  <a:avLst>
                    <a:gd name="adj" fmla="val 901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A21212DF-7913-81ED-B091-51B3A7B081CC}"/>
                    </a:ext>
                  </a:extLst>
                </p:cNvPr>
                <p:cNvGrpSpPr/>
                <p:nvPr/>
              </p:nvGrpSpPr>
              <p:grpSpPr>
                <a:xfrm>
                  <a:off x="7954038" y="5430433"/>
                  <a:ext cx="581361" cy="907157"/>
                  <a:chOff x="7954038" y="4865408"/>
                  <a:chExt cx="581361" cy="907157"/>
                </a:xfrm>
              </p:grpSpPr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0B462CB0-5929-F4E1-A59E-81B360E0CB12}"/>
                      </a:ext>
                    </a:extLst>
                  </p:cNvPr>
                  <p:cNvSpPr/>
                  <p:nvPr/>
                </p:nvSpPr>
                <p:spPr>
                  <a:xfrm>
                    <a:off x="7954038" y="5192189"/>
                    <a:ext cx="292800" cy="580375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BD6E592F-58E9-FE89-0D25-395A74410E48}"/>
                      </a:ext>
                    </a:extLst>
                  </p:cNvPr>
                  <p:cNvSpPr/>
                  <p:nvPr/>
                </p:nvSpPr>
                <p:spPr>
                  <a:xfrm>
                    <a:off x="7954038" y="4865408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80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7ADA2980-EC83-B75C-AF15-984E2766DC07}"/>
                      </a:ext>
                    </a:extLst>
                  </p:cNvPr>
                  <p:cNvSpPr/>
                  <p:nvPr/>
                </p:nvSpPr>
                <p:spPr>
                  <a:xfrm>
                    <a:off x="8242599" y="5192423"/>
                    <a:ext cx="292800" cy="580142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0066A86B-8C4E-3EA7-F6EE-6D0DCC2FD2F0}"/>
                      </a:ext>
                    </a:extLst>
                  </p:cNvPr>
                  <p:cNvSpPr/>
                  <p:nvPr/>
                </p:nvSpPr>
                <p:spPr>
                  <a:xfrm>
                    <a:off x="8242599" y="4865641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91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59" name="组合 258">
                <a:extLst>
                  <a:ext uri="{FF2B5EF4-FFF2-40B4-BE49-F238E27FC236}">
                    <a16:creationId xmlns:a16="http://schemas.microsoft.com/office/drawing/2014/main" id="{293110CF-8462-32AF-35C5-2D05BE9388D5}"/>
                  </a:ext>
                </a:extLst>
              </p:cNvPr>
              <p:cNvGrpSpPr/>
              <p:nvPr/>
            </p:nvGrpSpPr>
            <p:grpSpPr>
              <a:xfrm>
                <a:off x="9311474" y="4902966"/>
                <a:ext cx="759235" cy="1086909"/>
                <a:chOff x="8790903" y="5351489"/>
                <a:chExt cx="759235" cy="1086909"/>
              </a:xfrm>
            </p:grpSpPr>
            <p:sp>
              <p:nvSpPr>
                <p:cNvPr id="236" name="圆角矩形 2">
                  <a:extLst>
                    <a:ext uri="{FF2B5EF4-FFF2-40B4-BE49-F238E27FC236}">
                      <a16:creationId xmlns:a16="http://schemas.microsoft.com/office/drawing/2014/main" id="{38A7FCDC-59E8-725D-6A21-B992CBF2E34C}"/>
                    </a:ext>
                  </a:extLst>
                </p:cNvPr>
                <p:cNvSpPr/>
                <p:nvPr/>
              </p:nvSpPr>
              <p:spPr>
                <a:xfrm>
                  <a:off x="8790903" y="5351489"/>
                  <a:ext cx="759235" cy="1086909"/>
                </a:xfrm>
                <a:prstGeom prst="roundRect">
                  <a:avLst>
                    <a:gd name="adj" fmla="val 901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2836FAFA-EE12-666C-56A3-942A1B6D0A2E}"/>
                    </a:ext>
                  </a:extLst>
                </p:cNvPr>
                <p:cNvGrpSpPr/>
                <p:nvPr/>
              </p:nvGrpSpPr>
              <p:grpSpPr>
                <a:xfrm>
                  <a:off x="8878578" y="5430433"/>
                  <a:ext cx="581361" cy="907156"/>
                  <a:chOff x="8878578" y="4865408"/>
                  <a:chExt cx="581361" cy="907156"/>
                </a:xfrm>
              </p:grpSpPr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8CD69AEE-7254-85AB-1A88-081017398F22}"/>
                      </a:ext>
                    </a:extLst>
                  </p:cNvPr>
                  <p:cNvSpPr/>
                  <p:nvPr/>
                </p:nvSpPr>
                <p:spPr>
                  <a:xfrm>
                    <a:off x="8878578" y="5192189"/>
                    <a:ext cx="292800" cy="580375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28D26DE7-DB28-444A-49DC-7899EAA6E895}"/>
                      </a:ext>
                    </a:extLst>
                  </p:cNvPr>
                  <p:cNvSpPr/>
                  <p:nvPr/>
                </p:nvSpPr>
                <p:spPr>
                  <a:xfrm>
                    <a:off x="8878578" y="4865408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94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72C6DD53-95C6-0797-CACE-C08EA418F5E4}"/>
                      </a:ext>
                    </a:extLst>
                  </p:cNvPr>
                  <p:cNvSpPr/>
                  <p:nvPr/>
                </p:nvSpPr>
                <p:spPr>
                  <a:xfrm>
                    <a:off x="9167139" y="5192189"/>
                    <a:ext cx="292800" cy="580375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A6EC9CBE-D09D-EF94-19E5-A12961A6ED16}"/>
                      </a:ext>
                    </a:extLst>
                  </p:cNvPr>
                  <p:cNvSpPr/>
                  <p:nvPr/>
                </p:nvSpPr>
                <p:spPr>
                  <a:xfrm>
                    <a:off x="9167139" y="4865408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98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87D68591-81BF-853B-96C2-886682629709}"/>
                  </a:ext>
                </a:extLst>
              </p:cNvPr>
              <p:cNvCxnSpPr>
                <a:cxnSpLocks/>
                <a:stCxn id="81" idx="3"/>
                <a:endCxn id="75" idx="1"/>
              </p:cNvCxnSpPr>
              <p:nvPr/>
            </p:nvCxnSpPr>
            <p:spPr>
              <a:xfrm flipV="1">
                <a:off x="2183199" y="5143763"/>
                <a:ext cx="349168" cy="604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743A94A7-D5F1-C0ED-0200-5048342E5843}"/>
                  </a:ext>
                </a:extLst>
              </p:cNvPr>
              <p:cNvCxnSpPr>
                <a:cxnSpLocks/>
                <a:stCxn id="77" idx="3"/>
              </p:cNvCxnSpPr>
              <p:nvPr/>
            </p:nvCxnSpPr>
            <p:spPr>
              <a:xfrm flipV="1">
                <a:off x="3117967" y="5139647"/>
                <a:ext cx="325051" cy="224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C0AD2C65-3743-3DDC-C241-6525D76A8A9A}"/>
                  </a:ext>
                </a:extLst>
              </p:cNvPr>
              <p:cNvCxnSpPr>
                <a:cxnSpLocks/>
                <a:stCxn id="73" idx="3"/>
                <a:endCxn id="67" idx="1"/>
              </p:cNvCxnSpPr>
              <p:nvPr/>
            </p:nvCxnSpPr>
            <p:spPr>
              <a:xfrm>
                <a:off x="4083885" y="5135562"/>
                <a:ext cx="448024" cy="996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9A61425D-445E-D71F-69B1-3E8A0B27FFCB}"/>
                  </a:ext>
                </a:extLst>
              </p:cNvPr>
              <p:cNvCxnSpPr>
                <a:cxnSpLocks/>
                <a:stCxn id="69" idx="3"/>
                <a:endCxn id="63" idx="1"/>
              </p:cNvCxnSpPr>
              <p:nvPr/>
            </p:nvCxnSpPr>
            <p:spPr>
              <a:xfrm>
                <a:off x="5117509" y="5145528"/>
                <a:ext cx="386026" cy="783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C81AD56C-5B30-5D77-713B-8EC870E09020}"/>
                  </a:ext>
                </a:extLst>
              </p:cNvPr>
              <p:cNvCxnSpPr>
                <a:cxnSpLocks/>
                <a:stCxn id="65" idx="3"/>
                <a:endCxn id="59" idx="1"/>
              </p:cNvCxnSpPr>
              <p:nvPr/>
            </p:nvCxnSpPr>
            <p:spPr>
              <a:xfrm flipV="1">
                <a:off x="6084896" y="5146735"/>
                <a:ext cx="384070" cy="558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2E61ED67-D58A-B217-9D9C-E935C7F1AC31}"/>
                  </a:ext>
                </a:extLst>
              </p:cNvPr>
              <p:cNvCxnSpPr>
                <a:cxnSpLocks/>
                <a:stCxn id="61" idx="3"/>
                <a:endCxn id="55" idx="1"/>
              </p:cNvCxnSpPr>
              <p:nvPr/>
            </p:nvCxnSpPr>
            <p:spPr>
              <a:xfrm flipV="1">
                <a:off x="7050327" y="5146339"/>
                <a:ext cx="434973" cy="39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0135F7EA-F82B-EADE-9D5F-702E032A7AA5}"/>
                  </a:ext>
                </a:extLst>
              </p:cNvPr>
              <p:cNvCxnSpPr>
                <a:cxnSpLocks/>
                <a:stCxn id="57" idx="3"/>
                <a:endCxn id="51" idx="1"/>
              </p:cNvCxnSpPr>
              <p:nvPr/>
            </p:nvCxnSpPr>
            <p:spPr>
              <a:xfrm flipV="1">
                <a:off x="8070900" y="5145545"/>
                <a:ext cx="390358" cy="79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A6191381-80F9-5D83-ADD2-85A0C8D6E6D4}"/>
                  </a:ext>
                </a:extLst>
              </p:cNvPr>
              <p:cNvCxnSpPr>
                <a:cxnSpLocks/>
                <a:stCxn id="53" idx="3"/>
                <a:endCxn id="47" idx="1"/>
              </p:cNvCxnSpPr>
              <p:nvPr/>
            </p:nvCxnSpPr>
            <p:spPr>
              <a:xfrm flipV="1">
                <a:off x="9042619" y="5145429"/>
                <a:ext cx="356530" cy="34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2BAC6D8A-83C9-3A2F-099E-54A0241D97ED}"/>
                  </a:ext>
                </a:extLst>
              </p:cNvPr>
              <p:cNvGrpSpPr/>
              <p:nvPr/>
            </p:nvGrpSpPr>
            <p:grpSpPr>
              <a:xfrm>
                <a:off x="5151874" y="2507424"/>
                <a:ext cx="1267719" cy="613550"/>
                <a:chOff x="4989314" y="2087543"/>
                <a:chExt cx="1267719" cy="613550"/>
              </a:xfrm>
            </p:grpSpPr>
            <p:sp>
              <p:nvSpPr>
                <p:cNvPr id="224" name="圆角矩形 2">
                  <a:extLst>
                    <a:ext uri="{FF2B5EF4-FFF2-40B4-BE49-F238E27FC236}">
                      <a16:creationId xmlns:a16="http://schemas.microsoft.com/office/drawing/2014/main" id="{5DDA4D0D-9DD9-14D9-0BE3-CE05C93B1B4F}"/>
                    </a:ext>
                  </a:extLst>
                </p:cNvPr>
                <p:cNvSpPr/>
                <p:nvPr/>
              </p:nvSpPr>
              <p:spPr>
                <a:xfrm>
                  <a:off x="4989314" y="2087543"/>
                  <a:ext cx="1267719" cy="61355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97" name="组合 196">
                  <a:extLst>
                    <a:ext uri="{FF2B5EF4-FFF2-40B4-BE49-F238E27FC236}">
                      <a16:creationId xmlns:a16="http://schemas.microsoft.com/office/drawing/2014/main" id="{ED98E94E-84E1-C090-6617-D6385DACBC19}"/>
                    </a:ext>
                  </a:extLst>
                </p:cNvPr>
                <p:cNvGrpSpPr/>
                <p:nvPr/>
              </p:nvGrpSpPr>
              <p:grpSpPr>
                <a:xfrm>
                  <a:off x="5188560" y="2136876"/>
                  <a:ext cx="871720" cy="510657"/>
                  <a:chOff x="5403819" y="2363098"/>
                  <a:chExt cx="871720" cy="510657"/>
                </a:xfrm>
              </p:grpSpPr>
              <p:sp>
                <p:nvSpPr>
                  <p:cNvPr id="178" name="矩形 177">
                    <a:extLst>
                      <a:ext uri="{FF2B5EF4-FFF2-40B4-BE49-F238E27FC236}">
                        <a16:creationId xmlns:a16="http://schemas.microsoft.com/office/drawing/2014/main" id="{3944ED14-EEFC-85F3-DF5B-2601FED9BEDC}"/>
                      </a:ext>
                    </a:extLst>
                  </p:cNvPr>
                  <p:cNvSpPr/>
                  <p:nvPr/>
                </p:nvSpPr>
                <p:spPr>
                  <a:xfrm>
                    <a:off x="5403819" y="2363098"/>
                    <a:ext cx="292800" cy="331081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6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矩形 179">
                    <a:extLst>
                      <a:ext uri="{FF2B5EF4-FFF2-40B4-BE49-F238E27FC236}">
                        <a16:creationId xmlns:a16="http://schemas.microsoft.com/office/drawing/2014/main" id="{119C479E-D5E5-58F3-F88D-1134A13D7B06}"/>
                      </a:ext>
                    </a:extLst>
                  </p:cNvPr>
                  <p:cNvSpPr/>
                  <p:nvPr/>
                </p:nvSpPr>
                <p:spPr>
                  <a:xfrm>
                    <a:off x="5695753" y="2363098"/>
                    <a:ext cx="289757" cy="330675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38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矩形 180">
                    <a:extLst>
                      <a:ext uri="{FF2B5EF4-FFF2-40B4-BE49-F238E27FC236}">
                        <a16:creationId xmlns:a16="http://schemas.microsoft.com/office/drawing/2014/main" id="{B257195A-41BE-D2DA-89CF-738169142D14}"/>
                      </a:ext>
                    </a:extLst>
                  </p:cNvPr>
                  <p:cNvSpPr/>
                  <p:nvPr/>
                </p:nvSpPr>
                <p:spPr>
                  <a:xfrm>
                    <a:off x="5403819" y="2694007"/>
                    <a:ext cx="291935" cy="179748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P1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188" name="矩形 187">
                    <a:extLst>
                      <a:ext uri="{FF2B5EF4-FFF2-40B4-BE49-F238E27FC236}">
                        <a16:creationId xmlns:a16="http://schemas.microsoft.com/office/drawing/2014/main" id="{7886A72F-95F8-ADD3-CBE9-8708C6678EEA}"/>
                      </a:ext>
                    </a:extLst>
                  </p:cNvPr>
                  <p:cNvSpPr/>
                  <p:nvPr/>
                </p:nvSpPr>
                <p:spPr>
                  <a:xfrm>
                    <a:off x="5696031" y="2694007"/>
                    <a:ext cx="289479" cy="179748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P2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189" name="矩形 188">
                    <a:extLst>
                      <a:ext uri="{FF2B5EF4-FFF2-40B4-BE49-F238E27FC236}">
                        <a16:creationId xmlns:a16="http://schemas.microsoft.com/office/drawing/2014/main" id="{1F8337D4-BBB3-CD9D-C1AB-87C5D81E7493}"/>
                      </a:ext>
                    </a:extLst>
                  </p:cNvPr>
                  <p:cNvSpPr/>
                  <p:nvPr/>
                </p:nvSpPr>
                <p:spPr>
                  <a:xfrm>
                    <a:off x="5985783" y="2363098"/>
                    <a:ext cx="289756" cy="331081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67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191" name="矩形 190">
                    <a:extLst>
                      <a:ext uri="{FF2B5EF4-FFF2-40B4-BE49-F238E27FC236}">
                        <a16:creationId xmlns:a16="http://schemas.microsoft.com/office/drawing/2014/main" id="{4E260FB0-ED09-AA5E-AABB-55D2EB616C58}"/>
                      </a:ext>
                    </a:extLst>
                  </p:cNvPr>
                  <p:cNvSpPr/>
                  <p:nvPr/>
                </p:nvSpPr>
                <p:spPr>
                  <a:xfrm>
                    <a:off x="5985195" y="2694007"/>
                    <a:ext cx="290344" cy="179748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P3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38" name="组合 237">
                <a:extLst>
                  <a:ext uri="{FF2B5EF4-FFF2-40B4-BE49-F238E27FC236}">
                    <a16:creationId xmlns:a16="http://schemas.microsoft.com/office/drawing/2014/main" id="{70CC4E1F-2B26-68C9-6BF0-896356209118}"/>
                  </a:ext>
                </a:extLst>
              </p:cNvPr>
              <p:cNvGrpSpPr/>
              <p:nvPr/>
            </p:nvGrpSpPr>
            <p:grpSpPr>
              <a:xfrm>
                <a:off x="2195278" y="3717077"/>
                <a:ext cx="1267719" cy="613550"/>
                <a:chOff x="2139800" y="3921210"/>
                <a:chExt cx="1267719" cy="613550"/>
              </a:xfrm>
            </p:grpSpPr>
            <p:sp>
              <p:nvSpPr>
                <p:cNvPr id="225" name="圆角矩形 2">
                  <a:extLst>
                    <a:ext uri="{FF2B5EF4-FFF2-40B4-BE49-F238E27FC236}">
                      <a16:creationId xmlns:a16="http://schemas.microsoft.com/office/drawing/2014/main" id="{5C2D3CE6-0E18-46B6-1598-981582232049}"/>
                    </a:ext>
                  </a:extLst>
                </p:cNvPr>
                <p:cNvSpPr/>
                <p:nvPr/>
              </p:nvSpPr>
              <p:spPr>
                <a:xfrm>
                  <a:off x="2139800" y="3921210"/>
                  <a:ext cx="1267719" cy="61355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07" name="组合 206">
                  <a:extLst>
                    <a:ext uri="{FF2B5EF4-FFF2-40B4-BE49-F238E27FC236}">
                      <a16:creationId xmlns:a16="http://schemas.microsoft.com/office/drawing/2014/main" id="{1D364D45-DA92-52D4-32ED-009BC13C399A}"/>
                    </a:ext>
                  </a:extLst>
                </p:cNvPr>
                <p:cNvGrpSpPr/>
                <p:nvPr/>
              </p:nvGrpSpPr>
              <p:grpSpPr>
                <a:xfrm>
                  <a:off x="2347046" y="3974786"/>
                  <a:ext cx="868950" cy="506614"/>
                  <a:chOff x="7870811" y="3373575"/>
                  <a:chExt cx="868950" cy="506614"/>
                </a:xfrm>
              </p:grpSpPr>
              <p:grpSp>
                <p:nvGrpSpPr>
                  <p:cNvPr id="198" name="组合 197">
                    <a:extLst>
                      <a:ext uri="{FF2B5EF4-FFF2-40B4-BE49-F238E27FC236}">
                        <a16:creationId xmlns:a16="http://schemas.microsoft.com/office/drawing/2014/main" id="{483D5BC4-AB3F-FB40-9469-9D80C3A43588}"/>
                      </a:ext>
                    </a:extLst>
                  </p:cNvPr>
                  <p:cNvGrpSpPr/>
                  <p:nvPr/>
                </p:nvGrpSpPr>
                <p:grpSpPr>
                  <a:xfrm>
                    <a:off x="7870811" y="3373575"/>
                    <a:ext cx="579786" cy="506614"/>
                    <a:chOff x="5695753" y="2367141"/>
                    <a:chExt cx="579786" cy="506614"/>
                  </a:xfrm>
                </p:grpSpPr>
                <p:sp>
                  <p:nvSpPr>
                    <p:cNvPr id="200" name="矩形 199">
                      <a:extLst>
                        <a:ext uri="{FF2B5EF4-FFF2-40B4-BE49-F238E27FC236}">
                          <a16:creationId xmlns:a16="http://schemas.microsoft.com/office/drawing/2014/main" id="{5C6B91EC-E96F-AE9E-1B33-45F6F85DE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5753" y="2367141"/>
                      <a:ext cx="289757" cy="327038"/>
                    </a:xfrm>
                    <a:prstGeom prst="rect">
                      <a:avLst/>
                    </a:prstGeom>
                    <a:solidFill>
                      <a:srgbClr val="19C3FF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zh-CN" altLang="en-US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02" name="矩形 201">
                      <a:extLst>
                        <a:ext uri="{FF2B5EF4-FFF2-40B4-BE49-F238E27FC236}">
                          <a16:creationId xmlns:a16="http://schemas.microsoft.com/office/drawing/2014/main" id="{E2BB4C9F-F334-1B9F-C184-135CD3D112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6031" y="2694007"/>
                      <a:ext cx="289479" cy="17974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P1</a:t>
                      </a:r>
                      <a:endParaRPr lang="zh-CN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03" name="矩形 202">
                      <a:extLst>
                        <a:ext uri="{FF2B5EF4-FFF2-40B4-BE49-F238E27FC236}">
                          <a16:creationId xmlns:a16="http://schemas.microsoft.com/office/drawing/2014/main" id="{33CD044C-93E4-8775-F085-DA12EF4823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5783" y="2367141"/>
                      <a:ext cx="289756" cy="327038"/>
                    </a:xfrm>
                    <a:prstGeom prst="rect">
                      <a:avLst/>
                    </a:prstGeom>
                    <a:solidFill>
                      <a:srgbClr val="19C3FF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36000" rIns="36000" bIns="36000" rtlCol="0" anchor="ctr"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</a:t>
                      </a:r>
                      <a:endParaRPr lang="zh-CN" altLang="en-US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04" name="矩形 203">
                      <a:extLst>
                        <a:ext uri="{FF2B5EF4-FFF2-40B4-BE49-F238E27FC236}">
                          <a16:creationId xmlns:a16="http://schemas.microsoft.com/office/drawing/2014/main" id="{5234F909-5DEE-F393-6726-8AB716A650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5195" y="2694007"/>
                      <a:ext cx="290344" cy="17974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P2</a:t>
                      </a:r>
                      <a:endParaRPr lang="zh-CN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205" name="矩形 204">
                    <a:extLst>
                      <a:ext uri="{FF2B5EF4-FFF2-40B4-BE49-F238E27FC236}">
                        <a16:creationId xmlns:a16="http://schemas.microsoft.com/office/drawing/2014/main" id="{11CC80F4-BE0F-BCDE-2362-A6775539E410}"/>
                      </a:ext>
                    </a:extLst>
                  </p:cNvPr>
                  <p:cNvSpPr/>
                  <p:nvPr/>
                </p:nvSpPr>
                <p:spPr>
                  <a:xfrm>
                    <a:off x="8450005" y="3373575"/>
                    <a:ext cx="289756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29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206" name="矩形 205">
                    <a:extLst>
                      <a:ext uri="{FF2B5EF4-FFF2-40B4-BE49-F238E27FC236}">
                        <a16:creationId xmlns:a16="http://schemas.microsoft.com/office/drawing/2014/main" id="{53E488B8-F67F-0E40-5C94-77326E704CED}"/>
                      </a:ext>
                    </a:extLst>
                  </p:cNvPr>
                  <p:cNvSpPr/>
                  <p:nvPr/>
                </p:nvSpPr>
                <p:spPr>
                  <a:xfrm>
                    <a:off x="8449417" y="3700441"/>
                    <a:ext cx="290344" cy="179748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P3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39" name="组合 238">
                <a:extLst>
                  <a:ext uri="{FF2B5EF4-FFF2-40B4-BE49-F238E27FC236}">
                    <a16:creationId xmlns:a16="http://schemas.microsoft.com/office/drawing/2014/main" id="{84FED757-1BED-CB5C-976D-4E46FA34D5CD}"/>
                  </a:ext>
                </a:extLst>
              </p:cNvPr>
              <p:cNvGrpSpPr/>
              <p:nvPr/>
            </p:nvGrpSpPr>
            <p:grpSpPr>
              <a:xfrm>
                <a:off x="5148013" y="3717077"/>
                <a:ext cx="1267719" cy="613550"/>
                <a:chOff x="4985453" y="3920277"/>
                <a:chExt cx="1267719" cy="613550"/>
              </a:xfrm>
            </p:grpSpPr>
            <p:sp>
              <p:nvSpPr>
                <p:cNvPr id="226" name="圆角矩形 2">
                  <a:extLst>
                    <a:ext uri="{FF2B5EF4-FFF2-40B4-BE49-F238E27FC236}">
                      <a16:creationId xmlns:a16="http://schemas.microsoft.com/office/drawing/2014/main" id="{D7200A9F-3D35-990D-5108-E7A3432240C4}"/>
                    </a:ext>
                  </a:extLst>
                </p:cNvPr>
                <p:cNvSpPr/>
                <p:nvPr/>
              </p:nvSpPr>
              <p:spPr>
                <a:xfrm>
                  <a:off x="4985453" y="3920277"/>
                  <a:ext cx="1267719" cy="61355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08" name="组合 207">
                  <a:extLst>
                    <a:ext uri="{FF2B5EF4-FFF2-40B4-BE49-F238E27FC236}">
                      <a16:creationId xmlns:a16="http://schemas.microsoft.com/office/drawing/2014/main" id="{82F24BFD-454C-5E21-BA64-C1A325465670}"/>
                    </a:ext>
                  </a:extLst>
                </p:cNvPr>
                <p:cNvGrpSpPr/>
                <p:nvPr/>
              </p:nvGrpSpPr>
              <p:grpSpPr>
                <a:xfrm>
                  <a:off x="5188560" y="3974786"/>
                  <a:ext cx="868950" cy="506614"/>
                  <a:chOff x="7870811" y="3373575"/>
                  <a:chExt cx="868950" cy="506614"/>
                </a:xfrm>
              </p:grpSpPr>
              <p:grpSp>
                <p:nvGrpSpPr>
                  <p:cNvPr id="209" name="组合 208">
                    <a:extLst>
                      <a:ext uri="{FF2B5EF4-FFF2-40B4-BE49-F238E27FC236}">
                        <a16:creationId xmlns:a16="http://schemas.microsoft.com/office/drawing/2014/main" id="{97220DDF-3BB6-7633-0E74-F55865CE1552}"/>
                      </a:ext>
                    </a:extLst>
                  </p:cNvPr>
                  <p:cNvGrpSpPr/>
                  <p:nvPr/>
                </p:nvGrpSpPr>
                <p:grpSpPr>
                  <a:xfrm>
                    <a:off x="7870811" y="3373575"/>
                    <a:ext cx="579786" cy="506614"/>
                    <a:chOff x="5695753" y="2367141"/>
                    <a:chExt cx="579786" cy="506614"/>
                  </a:xfrm>
                </p:grpSpPr>
                <p:sp>
                  <p:nvSpPr>
                    <p:cNvPr id="212" name="矩形 211">
                      <a:extLst>
                        <a:ext uri="{FF2B5EF4-FFF2-40B4-BE49-F238E27FC236}">
                          <a16:creationId xmlns:a16="http://schemas.microsoft.com/office/drawing/2014/main" id="{D7FA2E08-A086-789A-03A0-86FDF7AD9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5753" y="2367550"/>
                      <a:ext cx="289757" cy="324724"/>
                    </a:xfrm>
                    <a:prstGeom prst="rect">
                      <a:avLst/>
                    </a:prstGeom>
                    <a:solidFill>
                      <a:srgbClr val="19C3FF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38</a:t>
                      </a:r>
                      <a:endParaRPr lang="zh-CN" altLang="en-US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13" name="矩形 212">
                      <a:extLst>
                        <a:ext uri="{FF2B5EF4-FFF2-40B4-BE49-F238E27FC236}">
                          <a16:creationId xmlns:a16="http://schemas.microsoft.com/office/drawing/2014/main" id="{DF5C04E7-6648-6FEB-DC9B-4FC59437A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6031" y="2694007"/>
                      <a:ext cx="289479" cy="17974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P1</a:t>
                      </a:r>
                      <a:endParaRPr lang="zh-CN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14" name="矩形 213">
                      <a:extLst>
                        <a:ext uri="{FF2B5EF4-FFF2-40B4-BE49-F238E27FC236}">
                          <a16:creationId xmlns:a16="http://schemas.microsoft.com/office/drawing/2014/main" id="{B4F19C31-1AEE-46AE-742F-DD3534F65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5783" y="2367141"/>
                      <a:ext cx="289756" cy="327038"/>
                    </a:xfrm>
                    <a:prstGeom prst="rect">
                      <a:avLst/>
                    </a:prstGeom>
                    <a:solidFill>
                      <a:srgbClr val="19C3FF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36000" rIns="36000" bIns="36000" rtlCol="0" anchor="ctr"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47</a:t>
                      </a:r>
                      <a:endParaRPr lang="zh-CN" altLang="en-US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15" name="矩形 214">
                      <a:extLst>
                        <a:ext uri="{FF2B5EF4-FFF2-40B4-BE49-F238E27FC236}">
                          <a16:creationId xmlns:a16="http://schemas.microsoft.com/office/drawing/2014/main" id="{4B938E1A-D04D-30CA-3E01-7BC6C84977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5195" y="2694007"/>
                      <a:ext cx="290344" cy="17974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P2</a:t>
                      </a:r>
                      <a:endParaRPr lang="zh-CN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210" name="矩形 209">
                    <a:extLst>
                      <a:ext uri="{FF2B5EF4-FFF2-40B4-BE49-F238E27FC236}">
                        <a16:creationId xmlns:a16="http://schemas.microsoft.com/office/drawing/2014/main" id="{3C547078-2800-6541-98C4-9C9090538645}"/>
                      </a:ext>
                    </a:extLst>
                  </p:cNvPr>
                  <p:cNvSpPr/>
                  <p:nvPr/>
                </p:nvSpPr>
                <p:spPr>
                  <a:xfrm>
                    <a:off x="8450005" y="3373575"/>
                    <a:ext cx="289756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55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211" name="矩形 210">
                    <a:extLst>
                      <a:ext uri="{FF2B5EF4-FFF2-40B4-BE49-F238E27FC236}">
                        <a16:creationId xmlns:a16="http://schemas.microsoft.com/office/drawing/2014/main" id="{69170A75-C530-C9A3-EBC4-8952EEFB5236}"/>
                      </a:ext>
                    </a:extLst>
                  </p:cNvPr>
                  <p:cNvSpPr/>
                  <p:nvPr/>
                </p:nvSpPr>
                <p:spPr>
                  <a:xfrm>
                    <a:off x="8449417" y="3700441"/>
                    <a:ext cx="289479" cy="179748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P3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40" name="组合 239">
                <a:extLst>
                  <a:ext uri="{FF2B5EF4-FFF2-40B4-BE49-F238E27FC236}">
                    <a16:creationId xmlns:a16="http://schemas.microsoft.com/office/drawing/2014/main" id="{8E6E4B08-0BB0-123A-ECE8-46700C01B368}"/>
                  </a:ext>
                </a:extLst>
              </p:cNvPr>
              <p:cNvGrpSpPr/>
              <p:nvPr/>
            </p:nvGrpSpPr>
            <p:grpSpPr>
              <a:xfrm>
                <a:off x="8100748" y="3717077"/>
                <a:ext cx="1267719" cy="613550"/>
                <a:chOff x="7549568" y="3924243"/>
                <a:chExt cx="1267719" cy="613550"/>
              </a:xfrm>
            </p:grpSpPr>
            <p:sp>
              <p:nvSpPr>
                <p:cNvPr id="227" name="圆角矩形 2">
                  <a:extLst>
                    <a:ext uri="{FF2B5EF4-FFF2-40B4-BE49-F238E27FC236}">
                      <a16:creationId xmlns:a16="http://schemas.microsoft.com/office/drawing/2014/main" id="{55B0E89E-449B-0D4D-29C7-842D73914C6F}"/>
                    </a:ext>
                  </a:extLst>
                </p:cNvPr>
                <p:cNvSpPr/>
                <p:nvPr/>
              </p:nvSpPr>
              <p:spPr>
                <a:xfrm>
                  <a:off x="7549568" y="3924243"/>
                  <a:ext cx="1267719" cy="61355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16" name="组合 215">
                  <a:extLst>
                    <a:ext uri="{FF2B5EF4-FFF2-40B4-BE49-F238E27FC236}">
                      <a16:creationId xmlns:a16="http://schemas.microsoft.com/office/drawing/2014/main" id="{F6BAA0E4-B83A-AE39-8950-0468A5FF2F00}"/>
                    </a:ext>
                  </a:extLst>
                </p:cNvPr>
                <p:cNvGrpSpPr/>
                <p:nvPr/>
              </p:nvGrpSpPr>
              <p:grpSpPr>
                <a:xfrm>
                  <a:off x="7752727" y="3979382"/>
                  <a:ext cx="868950" cy="506614"/>
                  <a:chOff x="7870811" y="3373575"/>
                  <a:chExt cx="868950" cy="506614"/>
                </a:xfrm>
              </p:grpSpPr>
              <p:grpSp>
                <p:nvGrpSpPr>
                  <p:cNvPr id="217" name="组合 216">
                    <a:extLst>
                      <a:ext uri="{FF2B5EF4-FFF2-40B4-BE49-F238E27FC236}">
                        <a16:creationId xmlns:a16="http://schemas.microsoft.com/office/drawing/2014/main" id="{C23FDA9B-EC05-B148-B279-B877D344F8FB}"/>
                      </a:ext>
                    </a:extLst>
                  </p:cNvPr>
                  <p:cNvGrpSpPr/>
                  <p:nvPr/>
                </p:nvGrpSpPr>
                <p:grpSpPr>
                  <a:xfrm>
                    <a:off x="7870811" y="3373575"/>
                    <a:ext cx="579786" cy="506614"/>
                    <a:chOff x="5695753" y="2367141"/>
                    <a:chExt cx="579786" cy="506614"/>
                  </a:xfrm>
                </p:grpSpPr>
                <p:sp>
                  <p:nvSpPr>
                    <p:cNvPr id="220" name="矩形 219">
                      <a:extLst>
                        <a:ext uri="{FF2B5EF4-FFF2-40B4-BE49-F238E27FC236}">
                          <a16:creationId xmlns:a16="http://schemas.microsoft.com/office/drawing/2014/main" id="{6BC7B976-C715-714E-A8F9-A43FB3C66C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5753" y="2367483"/>
                      <a:ext cx="289757" cy="328601"/>
                    </a:xfrm>
                    <a:prstGeom prst="rect">
                      <a:avLst/>
                    </a:prstGeom>
                    <a:solidFill>
                      <a:srgbClr val="19C3FF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67</a:t>
                      </a:r>
                      <a:endParaRPr lang="zh-CN" altLang="en-US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21" name="矩形 220">
                      <a:extLst>
                        <a:ext uri="{FF2B5EF4-FFF2-40B4-BE49-F238E27FC236}">
                          <a16:creationId xmlns:a16="http://schemas.microsoft.com/office/drawing/2014/main" id="{C6008E28-8488-EBC9-000E-6DC762BBC2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6031" y="2694007"/>
                      <a:ext cx="289479" cy="17974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P1</a:t>
                      </a:r>
                      <a:endParaRPr lang="zh-CN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22" name="矩形 221">
                      <a:extLst>
                        <a:ext uri="{FF2B5EF4-FFF2-40B4-BE49-F238E27FC236}">
                          <a16:creationId xmlns:a16="http://schemas.microsoft.com/office/drawing/2014/main" id="{A53612B5-47D3-D5A1-A646-F4706677A8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5783" y="2367141"/>
                      <a:ext cx="289756" cy="327038"/>
                    </a:xfrm>
                    <a:prstGeom prst="rect">
                      <a:avLst/>
                    </a:prstGeom>
                    <a:solidFill>
                      <a:srgbClr val="19C3FF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36000" rIns="36000" bIns="36000" rtlCol="0" anchor="ctr"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80</a:t>
                      </a:r>
                      <a:endParaRPr lang="zh-CN" altLang="en-US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23" name="矩形 222">
                      <a:extLst>
                        <a:ext uri="{FF2B5EF4-FFF2-40B4-BE49-F238E27FC236}">
                          <a16:creationId xmlns:a16="http://schemas.microsoft.com/office/drawing/2014/main" id="{CF446447-D879-8FEB-A64E-C9C3757C1C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5195" y="2694007"/>
                      <a:ext cx="290344" cy="17974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P2</a:t>
                      </a:r>
                      <a:endParaRPr lang="zh-CN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218" name="矩形 217">
                    <a:extLst>
                      <a:ext uri="{FF2B5EF4-FFF2-40B4-BE49-F238E27FC236}">
                        <a16:creationId xmlns:a16="http://schemas.microsoft.com/office/drawing/2014/main" id="{E1D9D582-10BA-670B-3654-244B2A02DB4D}"/>
                      </a:ext>
                    </a:extLst>
                  </p:cNvPr>
                  <p:cNvSpPr/>
                  <p:nvPr/>
                </p:nvSpPr>
                <p:spPr>
                  <a:xfrm>
                    <a:off x="8450005" y="3373575"/>
                    <a:ext cx="289756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94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219" name="矩形 218">
                    <a:extLst>
                      <a:ext uri="{FF2B5EF4-FFF2-40B4-BE49-F238E27FC236}">
                        <a16:creationId xmlns:a16="http://schemas.microsoft.com/office/drawing/2014/main" id="{0D521B4F-8C1B-4208-2AE0-4919E80850B2}"/>
                      </a:ext>
                    </a:extLst>
                  </p:cNvPr>
                  <p:cNvSpPr/>
                  <p:nvPr/>
                </p:nvSpPr>
                <p:spPr>
                  <a:xfrm>
                    <a:off x="8449732" y="3700441"/>
                    <a:ext cx="290029" cy="179748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P3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cxnSp>
            <p:nvCxnSpPr>
              <p:cNvPr id="242" name="直接箭头连接符 241">
                <a:extLst>
                  <a:ext uri="{FF2B5EF4-FFF2-40B4-BE49-F238E27FC236}">
                    <a16:creationId xmlns:a16="http://schemas.microsoft.com/office/drawing/2014/main" id="{9C35E807-0A62-5812-2E71-772646B0B617}"/>
                  </a:ext>
                </a:extLst>
              </p:cNvPr>
              <p:cNvCxnSpPr>
                <a:cxnSpLocks/>
                <a:stCxn id="181" idx="2"/>
                <a:endCxn id="225" idx="0"/>
              </p:cNvCxnSpPr>
              <p:nvPr/>
            </p:nvCxnSpPr>
            <p:spPr>
              <a:xfrm rot="5400000">
                <a:off x="3838282" y="2058270"/>
                <a:ext cx="649663" cy="2667950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箭头连接符 243">
                <a:extLst>
                  <a:ext uri="{FF2B5EF4-FFF2-40B4-BE49-F238E27FC236}">
                    <a16:creationId xmlns:a16="http://schemas.microsoft.com/office/drawing/2014/main" id="{078FCA33-0CB2-65B4-2DBB-3F9BEA488932}"/>
                  </a:ext>
                </a:extLst>
              </p:cNvPr>
              <p:cNvCxnSpPr>
                <a:stCxn id="188" idx="2"/>
                <a:endCxn id="226" idx="0"/>
              </p:cNvCxnSpPr>
              <p:nvPr/>
            </p:nvCxnSpPr>
            <p:spPr>
              <a:xfrm flipH="1">
                <a:off x="5781873" y="3067414"/>
                <a:ext cx="6199" cy="649663"/>
              </a:xfrm>
              <a:prstGeom prst="straightConnector1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连接符: 曲线 245">
                <a:extLst>
                  <a:ext uri="{FF2B5EF4-FFF2-40B4-BE49-F238E27FC236}">
                    <a16:creationId xmlns:a16="http://schemas.microsoft.com/office/drawing/2014/main" id="{FB6476BF-2FB5-BD67-ECCB-FF43453C1621}"/>
                  </a:ext>
                </a:extLst>
              </p:cNvPr>
              <p:cNvCxnSpPr>
                <a:stCxn id="191" idx="2"/>
                <a:endCxn id="227" idx="0"/>
              </p:cNvCxnSpPr>
              <p:nvPr/>
            </p:nvCxnSpPr>
            <p:spPr>
              <a:xfrm rot="16200000" flipH="1">
                <a:off x="7081307" y="2063775"/>
                <a:ext cx="649663" cy="2656940"/>
              </a:xfrm>
              <a:prstGeom prst="curvedConnector3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连接符: 曲线 247">
                <a:extLst>
                  <a:ext uri="{FF2B5EF4-FFF2-40B4-BE49-F238E27FC236}">
                    <a16:creationId xmlns:a16="http://schemas.microsoft.com/office/drawing/2014/main" id="{5E0DFC9C-5485-69B3-D262-6CCAD6EAEFDE}"/>
                  </a:ext>
                </a:extLst>
              </p:cNvPr>
              <p:cNvCxnSpPr>
                <a:stCxn id="202" idx="2"/>
                <a:endCxn id="228" idx="0"/>
              </p:cNvCxnSpPr>
              <p:nvPr/>
            </p:nvCxnSpPr>
            <p:spPr>
              <a:xfrm rot="5400000">
                <a:off x="1899528" y="4264605"/>
                <a:ext cx="635352" cy="660677"/>
              </a:xfrm>
              <a:prstGeom prst="curvedConnector3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连接符: 曲线 249">
                <a:extLst>
                  <a:ext uri="{FF2B5EF4-FFF2-40B4-BE49-F238E27FC236}">
                    <a16:creationId xmlns:a16="http://schemas.microsoft.com/office/drawing/2014/main" id="{165D4F4F-A095-57B7-475C-EA11B329933D}"/>
                  </a:ext>
                </a:extLst>
              </p:cNvPr>
              <p:cNvCxnSpPr>
                <a:stCxn id="204" idx="2"/>
                <a:endCxn id="229" idx="0"/>
              </p:cNvCxnSpPr>
              <p:nvPr/>
            </p:nvCxnSpPr>
            <p:spPr>
              <a:xfrm rot="5400000">
                <a:off x="2521461" y="4590712"/>
                <a:ext cx="629122" cy="2232"/>
              </a:xfrm>
              <a:prstGeom prst="curvedConnector3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连接符: 曲线 260">
                <a:extLst>
                  <a:ext uri="{FF2B5EF4-FFF2-40B4-BE49-F238E27FC236}">
                    <a16:creationId xmlns:a16="http://schemas.microsoft.com/office/drawing/2014/main" id="{58DCF47C-1E43-DEA6-158B-A2D46095BB62}"/>
                  </a:ext>
                </a:extLst>
              </p:cNvPr>
              <p:cNvCxnSpPr>
                <a:stCxn id="215" idx="2"/>
                <a:endCxn id="232" idx="0"/>
              </p:cNvCxnSpPr>
              <p:nvPr/>
            </p:nvCxnSpPr>
            <p:spPr>
              <a:xfrm rot="16200000" flipH="1">
                <a:off x="5472692" y="4591241"/>
                <a:ext cx="628189" cy="2105"/>
              </a:xfrm>
              <a:prstGeom prst="curvedConnector3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连接符: 曲线 262">
                <a:extLst>
                  <a:ext uri="{FF2B5EF4-FFF2-40B4-BE49-F238E27FC236}">
                    <a16:creationId xmlns:a16="http://schemas.microsoft.com/office/drawing/2014/main" id="{18A3990C-6BC0-4CC1-6166-00EBAD166564}"/>
                  </a:ext>
                </a:extLst>
              </p:cNvPr>
              <p:cNvCxnSpPr>
                <a:stCxn id="223" idx="2"/>
                <a:endCxn id="235" idx="0"/>
              </p:cNvCxnSpPr>
              <p:nvPr/>
            </p:nvCxnSpPr>
            <p:spPr>
              <a:xfrm rot="16200000" flipH="1">
                <a:off x="8426569" y="4590782"/>
                <a:ext cx="627559" cy="3654"/>
              </a:xfrm>
              <a:prstGeom prst="curvedConnector3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连接符: 曲线 265">
                <a:extLst>
                  <a:ext uri="{FF2B5EF4-FFF2-40B4-BE49-F238E27FC236}">
                    <a16:creationId xmlns:a16="http://schemas.microsoft.com/office/drawing/2014/main" id="{E8168CC0-0E97-6355-A22C-83A180059F5B}"/>
                  </a:ext>
                </a:extLst>
              </p:cNvPr>
              <p:cNvCxnSpPr>
                <a:cxnSpLocks/>
                <a:stCxn id="206" idx="2"/>
                <a:endCxn id="230" idx="0"/>
              </p:cNvCxnSpPr>
              <p:nvPr/>
            </p:nvCxnSpPr>
            <p:spPr>
              <a:xfrm rot="16200000" flipH="1">
                <a:off x="3141399" y="4262170"/>
                <a:ext cx="625699" cy="655892"/>
              </a:xfrm>
              <a:prstGeom prst="curvedConnector3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连接符: 曲线 267">
                <a:extLst>
                  <a:ext uri="{FF2B5EF4-FFF2-40B4-BE49-F238E27FC236}">
                    <a16:creationId xmlns:a16="http://schemas.microsoft.com/office/drawing/2014/main" id="{3B39F2B7-F759-A31C-D278-A3C0104008F7}"/>
                  </a:ext>
                </a:extLst>
              </p:cNvPr>
              <p:cNvCxnSpPr>
                <a:stCxn id="213" idx="2"/>
                <a:endCxn id="231" idx="0"/>
              </p:cNvCxnSpPr>
              <p:nvPr/>
            </p:nvCxnSpPr>
            <p:spPr>
              <a:xfrm rot="5400000">
                <a:off x="4846113" y="4252939"/>
                <a:ext cx="624765" cy="675286"/>
              </a:xfrm>
              <a:prstGeom prst="curvedConnector3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连接符: 曲线 269">
                <a:extLst>
                  <a:ext uri="{FF2B5EF4-FFF2-40B4-BE49-F238E27FC236}">
                    <a16:creationId xmlns:a16="http://schemas.microsoft.com/office/drawing/2014/main" id="{8EB74DB9-15FD-C175-6E5C-69D86911E7F5}"/>
                  </a:ext>
                </a:extLst>
              </p:cNvPr>
              <p:cNvCxnSpPr>
                <a:cxnSpLocks/>
                <a:stCxn id="211" idx="2"/>
                <a:endCxn id="233" idx="0"/>
              </p:cNvCxnSpPr>
              <p:nvPr/>
            </p:nvCxnSpPr>
            <p:spPr>
              <a:xfrm rot="16200000" flipH="1">
                <a:off x="6098130" y="4254536"/>
                <a:ext cx="629379" cy="676706"/>
              </a:xfrm>
              <a:prstGeom prst="curvedConnector3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连接符: 曲线 271">
                <a:extLst>
                  <a:ext uri="{FF2B5EF4-FFF2-40B4-BE49-F238E27FC236}">
                    <a16:creationId xmlns:a16="http://schemas.microsoft.com/office/drawing/2014/main" id="{9B2DDD4A-D6D6-70AA-3C4E-AB92F4983A2B}"/>
                  </a:ext>
                </a:extLst>
              </p:cNvPr>
              <p:cNvCxnSpPr>
                <a:stCxn id="221" idx="2"/>
                <a:endCxn id="234" idx="0"/>
              </p:cNvCxnSpPr>
              <p:nvPr/>
            </p:nvCxnSpPr>
            <p:spPr>
              <a:xfrm rot="5400000">
                <a:off x="7799990" y="4254029"/>
                <a:ext cx="624135" cy="673737"/>
              </a:xfrm>
              <a:prstGeom prst="curvedConnector3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连接符: 曲线 273">
                <a:extLst>
                  <a:ext uri="{FF2B5EF4-FFF2-40B4-BE49-F238E27FC236}">
                    <a16:creationId xmlns:a16="http://schemas.microsoft.com/office/drawing/2014/main" id="{DCFA4361-BFCA-9EA8-63F4-52E2EBDE0CD5}"/>
                  </a:ext>
                </a:extLst>
              </p:cNvPr>
              <p:cNvCxnSpPr>
                <a:cxnSpLocks/>
                <a:stCxn id="219" idx="2"/>
                <a:endCxn id="236" idx="0"/>
              </p:cNvCxnSpPr>
              <p:nvPr/>
            </p:nvCxnSpPr>
            <p:spPr>
              <a:xfrm rot="16200000" flipH="1">
                <a:off x="9047399" y="4259273"/>
                <a:ext cx="624136" cy="663249"/>
              </a:xfrm>
              <a:prstGeom prst="curvedConnector3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直接箭头连接符 108">
                <a:extLst>
                  <a:ext uri="{FF2B5EF4-FFF2-40B4-BE49-F238E27FC236}">
                    <a16:creationId xmlns:a16="http://schemas.microsoft.com/office/drawing/2014/main" id="{3C2E2A27-DD90-B8A8-A80A-3E059D7217A2}"/>
                  </a:ext>
                </a:extLst>
              </p:cNvPr>
              <p:cNvCxnSpPr>
                <a:cxnSpLocks/>
                <a:stCxn id="79" idx="1"/>
                <a:endCxn id="49" idx="3"/>
              </p:cNvCxnSpPr>
              <p:nvPr/>
            </p:nvCxnSpPr>
            <p:spPr>
              <a:xfrm rot="10800000" flipH="1">
                <a:off x="1597598" y="5145429"/>
                <a:ext cx="8382911" cy="3966"/>
              </a:xfrm>
              <a:prstGeom prst="bentConnector5">
                <a:avLst>
                  <a:gd name="adj1" fmla="val -2727"/>
                  <a:gd name="adj2" fmla="val -25705421"/>
                  <a:gd name="adj3" fmla="val 102727"/>
                </a:avLst>
              </a:prstGeom>
              <a:ln w="190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501AD18-2CEC-663A-C446-94B42DF06BF5}"/>
                </a:ext>
              </a:extLst>
            </p:cNvPr>
            <p:cNvSpPr/>
            <p:nvPr/>
          </p:nvSpPr>
          <p:spPr>
            <a:xfrm>
              <a:off x="10484590" y="4425597"/>
              <a:ext cx="292800" cy="327038"/>
            </a:xfrm>
            <a:prstGeom prst="rect">
              <a:avLst/>
            </a:prstGeom>
            <a:solidFill>
              <a:srgbClr val="19C3FF"/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FBC5BDF-680D-6A1D-3844-0366253E5903}"/>
                </a:ext>
              </a:extLst>
            </p:cNvPr>
            <p:cNvSpPr txBox="1"/>
            <p:nvPr/>
          </p:nvSpPr>
          <p:spPr>
            <a:xfrm>
              <a:off x="10887438" y="4537073"/>
              <a:ext cx="52224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键值</a:t>
              </a: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/key</a:t>
              </a:r>
              <a:endPara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BAC41012-672E-CCCC-CD6C-28CD3EB82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结构</a:t>
            </a:r>
          </a:p>
        </p:txBody>
      </p:sp>
      <p:sp>
        <p:nvSpPr>
          <p:cNvPr id="185" name="文本占位符 184">
            <a:extLst>
              <a:ext uri="{FF2B5EF4-FFF2-40B4-BE49-F238E27FC236}">
                <a16:creationId xmlns:a16="http://schemas.microsoft.com/office/drawing/2014/main" id="{E4A86DBF-9133-3976-1DFC-2C714B6E31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39943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B+Tree(</a:t>
            </a:r>
            <a:r>
              <a:rPr lang="zh-CN" altLang="en-US"/>
              <a:t>多路平衡搜索树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A9DC074-B255-8D78-BCB9-054E50F17E05}"/>
              </a:ext>
            </a:extLst>
          </p:cNvPr>
          <p:cNvSpPr/>
          <p:nvPr/>
        </p:nvSpPr>
        <p:spPr>
          <a:xfrm>
            <a:off x="1355417" y="2437019"/>
            <a:ext cx="8848057" cy="2053612"/>
          </a:xfrm>
          <a:prstGeom prst="roundRect">
            <a:avLst>
              <a:gd name="adj" fmla="val 5535"/>
            </a:avLst>
          </a:prstGeom>
          <a:noFill/>
          <a:ln w="952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对角圆角 13">
            <a:extLst>
              <a:ext uri="{FF2B5EF4-FFF2-40B4-BE49-F238E27FC236}">
                <a16:creationId xmlns:a16="http://schemas.microsoft.com/office/drawing/2014/main" id="{D5440ED1-664A-2847-FB85-28526FD74AD2}"/>
              </a:ext>
            </a:extLst>
          </p:cNvPr>
          <p:cNvSpPr/>
          <p:nvPr/>
        </p:nvSpPr>
        <p:spPr>
          <a:xfrm>
            <a:off x="7251796" y="1772189"/>
            <a:ext cx="4572288" cy="1226468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每一个节点，可以存储多个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key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（有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key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，就有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个指针）。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所有的数据都存储在叶子节点，非叶子节点仅用于索引数据。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叶子节点形成了一颗双向链表，便于数据的排序及区间范围查询。</a:t>
            </a:r>
          </a:p>
        </p:txBody>
      </p:sp>
    </p:spTree>
    <p:extLst>
      <p:ext uri="{BB962C8B-B14F-4D97-AF65-F5344CB8AC3E}">
        <p14:creationId xmlns:p14="http://schemas.microsoft.com/office/powerpoint/2010/main" val="200612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9020BAE-99C6-419A-5738-C99F177E8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索引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B92DB7-76F6-CF77-7711-188EF290E3F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2921391" cy="1485143"/>
          </a:xfrm>
        </p:spPr>
        <p:txBody>
          <a:bodyPr/>
          <a:lstStyle/>
          <a:p>
            <a:r>
              <a:rPr lang="zh-CN" altLang="en-US"/>
              <a:t>介绍</a:t>
            </a:r>
            <a:endParaRPr lang="en-US" altLang="zh-CN"/>
          </a:p>
          <a:p>
            <a:r>
              <a:rPr lang="zh-CN" altLang="en-US"/>
              <a:t>结构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语法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E62C9F-B3B6-C359-F0A3-545948D585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70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C5BD5F-CB06-C0AE-723E-CEDDF9C6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语法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D8E6FE77-CB22-838B-6055-4DB3FC2FF006}"/>
              </a:ext>
            </a:extLst>
          </p:cNvPr>
          <p:cNvSpPr txBox="1">
            <a:spLocks/>
          </p:cNvSpPr>
          <p:nvPr/>
        </p:nvSpPr>
        <p:spPr>
          <a:xfrm>
            <a:off x="964880" y="1519422"/>
            <a:ext cx="10444800" cy="346312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创建索引</a:t>
            </a:r>
            <a:endParaRPr kumimoji="1"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kumimoji="1"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查看索引</a:t>
            </a:r>
            <a:endParaRPr kumimoji="1"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kumimoji="1"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删除索引</a:t>
            </a:r>
            <a:endParaRPr kumimoji="1"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D04782D-4053-72D6-E285-FCE863B11AAA}"/>
              </a:ext>
            </a:extLst>
          </p:cNvPr>
          <p:cNvSpPr/>
          <p:nvPr/>
        </p:nvSpPr>
        <p:spPr>
          <a:xfrm>
            <a:off x="1355314" y="2135480"/>
            <a:ext cx="10054366" cy="390525"/>
          </a:xfrm>
          <a:prstGeom prst="roundRect">
            <a:avLst/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create</a:t>
            </a:r>
            <a:r>
              <a:rPr lang="en-US" altLang="zh-CN" sz="140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unique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index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索引名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on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表名</a:t>
            </a:r>
            <a:r>
              <a:rPr lang="en-US" altLang="zh-CN" sz="140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字段名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,... 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A0248C9-8922-CBA1-0993-99D079393071}"/>
              </a:ext>
            </a:extLst>
          </p:cNvPr>
          <p:cNvSpPr/>
          <p:nvPr/>
        </p:nvSpPr>
        <p:spPr>
          <a:xfrm>
            <a:off x="1355314" y="3197474"/>
            <a:ext cx="10054366" cy="390525"/>
          </a:xfrm>
          <a:prstGeom prst="roundRect">
            <a:avLst/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show  index  from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表名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F7ABC1F-E86A-4891-2EF5-4D55B8F09228}"/>
              </a:ext>
            </a:extLst>
          </p:cNvPr>
          <p:cNvSpPr/>
          <p:nvPr/>
        </p:nvSpPr>
        <p:spPr>
          <a:xfrm>
            <a:off x="1355314" y="4285842"/>
            <a:ext cx="10054366" cy="390525"/>
          </a:xfrm>
          <a:prstGeom prst="roundRect">
            <a:avLst/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drop  index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索引名  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on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表名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A72614F-8426-705E-79EA-FAE07C1758D9}"/>
              </a:ext>
            </a:extLst>
          </p:cNvPr>
          <p:cNvGrpSpPr/>
          <p:nvPr/>
        </p:nvGrpSpPr>
        <p:grpSpPr>
          <a:xfrm>
            <a:off x="1100993" y="5187737"/>
            <a:ext cx="10308687" cy="1160309"/>
            <a:chOff x="1048333" y="5599086"/>
            <a:chExt cx="10570845" cy="1160309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C315387D-7310-FC97-C160-F996A455CE69}"/>
                </a:ext>
              </a:extLst>
            </p:cNvPr>
            <p:cNvSpPr txBox="1"/>
            <p:nvPr/>
          </p:nvSpPr>
          <p:spPr>
            <a:xfrm>
              <a:off x="1314488" y="5903518"/>
              <a:ext cx="9834618" cy="708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57150" lvl="1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主键字段，在建表时，会自动创建主键索引。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57150" lvl="1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添加唯一约束时，数据库实际上会添加唯一索引。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4030660-303D-D69A-85E6-FA9422F12A84}"/>
                </a:ext>
              </a:extLst>
            </p:cNvPr>
            <p:cNvGrpSpPr/>
            <p:nvPr/>
          </p:nvGrpSpPr>
          <p:grpSpPr>
            <a:xfrm>
              <a:off x="1048333" y="5599086"/>
              <a:ext cx="10570845" cy="1160309"/>
              <a:chOff x="1097275" y="5693356"/>
              <a:chExt cx="10519845" cy="1160309"/>
            </a:xfrm>
          </p:grpSpPr>
          <p:sp>
            <p:nvSpPr>
              <p:cNvPr id="19" name="三角形 9">
                <a:extLst>
                  <a:ext uri="{FF2B5EF4-FFF2-40B4-BE49-F238E27FC236}">
                    <a16:creationId xmlns:a16="http://schemas.microsoft.com/office/drawing/2014/main" id="{4E73E4EE-E5F0-694B-883F-A6C80CBFD7AA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4666BEB-2D86-CD03-448C-F096C9DE75C8}"/>
                  </a:ext>
                </a:extLst>
              </p:cNvPr>
              <p:cNvSpPr/>
              <p:nvPr/>
            </p:nvSpPr>
            <p:spPr>
              <a:xfrm>
                <a:off x="1197203" y="5693356"/>
                <a:ext cx="10419917" cy="1160309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601BC1B-BB21-449B-6B0B-AB24110482F5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AD2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16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EDD0E96-7C17-5219-F03A-46A099C4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数据准备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D93F155-FF1D-412C-5E9D-EAB5DF4A8B26}"/>
              </a:ext>
            </a:extLst>
          </p:cNvPr>
          <p:cNvSpPr txBox="1"/>
          <p:nvPr/>
        </p:nvSpPr>
        <p:spPr>
          <a:xfrm>
            <a:off x="781050" y="1652659"/>
            <a:ext cx="11123676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57150" lvl="1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将资料中准备好的多表查询数据准备的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脚本导入数据库中。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BBC628-F787-179A-709A-4CB7E31A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66" y="3154626"/>
            <a:ext cx="1051651" cy="123454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8766A3A-9BF2-DF20-B785-313615DB3EAE}"/>
              </a:ext>
            </a:extLst>
          </p:cNvPr>
          <p:cNvGrpSpPr/>
          <p:nvPr/>
        </p:nvGrpSpPr>
        <p:grpSpPr>
          <a:xfrm>
            <a:off x="6163406" y="3154626"/>
            <a:ext cx="1151794" cy="1269714"/>
            <a:chOff x="6761283" y="3119457"/>
            <a:chExt cx="1151794" cy="1269714"/>
          </a:xfrm>
        </p:grpSpPr>
        <p:sp>
          <p:nvSpPr>
            <p:cNvPr id="8" name="流程图: 磁盘 7">
              <a:extLst>
                <a:ext uri="{FF2B5EF4-FFF2-40B4-BE49-F238E27FC236}">
                  <a16:creationId xmlns:a16="http://schemas.microsoft.com/office/drawing/2014/main" id="{2150CC3C-B5C2-44A1-997D-134F0ACE7A9D}"/>
                </a:ext>
              </a:extLst>
            </p:cNvPr>
            <p:cNvSpPr/>
            <p:nvPr/>
          </p:nvSpPr>
          <p:spPr>
            <a:xfrm>
              <a:off x="6761283" y="3869733"/>
              <a:ext cx="1151793" cy="519438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磁盘 6">
              <a:extLst>
                <a:ext uri="{FF2B5EF4-FFF2-40B4-BE49-F238E27FC236}">
                  <a16:creationId xmlns:a16="http://schemas.microsoft.com/office/drawing/2014/main" id="{4852AFBF-9C6A-F587-D0CC-41229A95D114}"/>
                </a:ext>
              </a:extLst>
            </p:cNvPr>
            <p:cNvSpPr/>
            <p:nvPr/>
          </p:nvSpPr>
          <p:spPr>
            <a:xfrm>
              <a:off x="6761284" y="3494595"/>
              <a:ext cx="1151793" cy="519438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磁盘 5">
              <a:extLst>
                <a:ext uri="{FF2B5EF4-FFF2-40B4-BE49-F238E27FC236}">
                  <a16:creationId xmlns:a16="http://schemas.microsoft.com/office/drawing/2014/main" id="{C43F9EDF-38F3-CF2A-3189-D2CB4CE62A21}"/>
                </a:ext>
              </a:extLst>
            </p:cNvPr>
            <p:cNvSpPr/>
            <p:nvPr/>
          </p:nvSpPr>
          <p:spPr>
            <a:xfrm>
              <a:off x="6761284" y="3119457"/>
              <a:ext cx="1151793" cy="519438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60D06ED-D4A5-DD30-862C-3E3A77496787}"/>
              </a:ext>
            </a:extLst>
          </p:cNvPr>
          <p:cNvCxnSpPr/>
          <p:nvPr/>
        </p:nvCxnSpPr>
        <p:spPr>
          <a:xfrm>
            <a:off x="2470641" y="3771899"/>
            <a:ext cx="347296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953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3BBA14-EC3E-8C45-9A65-46B7EF71B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5760538" cy="33991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介绍</a:t>
            </a: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结构</a:t>
            </a: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语法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1EBACCE-D39F-4749-125D-4A7469650973}"/>
              </a:ext>
            </a:extLst>
          </p:cNvPr>
          <p:cNvSpPr/>
          <p:nvPr/>
        </p:nvSpPr>
        <p:spPr>
          <a:xfrm>
            <a:off x="5557407" y="2538285"/>
            <a:ext cx="5760538" cy="369332"/>
          </a:xfrm>
          <a:prstGeom prst="roundRect">
            <a:avLst/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是帮助数据库高效获取数据的数据结构 。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5A10CB9-13A0-61CC-2843-A4D41B27EB1C}"/>
              </a:ext>
            </a:extLst>
          </p:cNvPr>
          <p:cNvSpPr/>
          <p:nvPr/>
        </p:nvSpPr>
        <p:spPr>
          <a:xfrm>
            <a:off x="5557407" y="4422587"/>
            <a:ext cx="5760538" cy="1133272"/>
          </a:xfrm>
          <a:prstGeom prst="roundRect">
            <a:avLst>
              <a:gd name="adj" fmla="val 7275"/>
            </a:avLst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创建：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create</a:t>
            </a:r>
            <a:r>
              <a:rPr lang="en-US" altLang="zh-CN" sz="140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unique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index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索引名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on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表名</a:t>
            </a:r>
            <a:r>
              <a:rPr lang="en-US" altLang="zh-CN" sz="140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字段名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,... 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查询：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show  index  from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表名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删除：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drop  index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索引名  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on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表名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zh-CN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452FCA4-37AF-7FC6-3661-CC2263B55217}"/>
              </a:ext>
            </a:extLst>
          </p:cNvPr>
          <p:cNvSpPr/>
          <p:nvPr/>
        </p:nvSpPr>
        <p:spPr>
          <a:xfrm>
            <a:off x="5557407" y="3446558"/>
            <a:ext cx="5760538" cy="369332"/>
          </a:xfrm>
          <a:prstGeom prst="roundRect">
            <a:avLst/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数据库中默认的索引结构是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B+tree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483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概述</a:t>
            </a:r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105834"/>
              </p:ext>
            </p:extLst>
          </p:nvPr>
        </p:nvGraphicFramePr>
        <p:xfrm>
          <a:off x="1198283" y="4401669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X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354497"/>
              </p:ext>
            </p:extLst>
          </p:nvPr>
        </p:nvGraphicFramePr>
        <p:xfrm>
          <a:off x="1198283" y="4735052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099741"/>
              </p:ext>
            </p:extLst>
          </p:nvPr>
        </p:nvGraphicFramePr>
        <p:xfrm>
          <a:off x="2802966" y="4068286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390859"/>
              </p:ext>
            </p:extLst>
          </p:nvPr>
        </p:nvGraphicFramePr>
        <p:xfrm>
          <a:off x="2802966" y="4401669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197857"/>
              </p:ext>
            </p:extLst>
          </p:nvPr>
        </p:nvGraphicFramePr>
        <p:xfrm>
          <a:off x="2802966" y="4735051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51799"/>
              </p:ext>
            </p:extLst>
          </p:nvPr>
        </p:nvGraphicFramePr>
        <p:xfrm>
          <a:off x="2802965" y="5068434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2332621" y="4443497"/>
            <a:ext cx="365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41" name="右箭头 40"/>
          <p:cNvSpPr/>
          <p:nvPr/>
        </p:nvSpPr>
        <p:spPr>
          <a:xfrm>
            <a:off x="4327710" y="4327383"/>
            <a:ext cx="1165411" cy="753037"/>
          </a:xfrm>
          <a:prstGeom prst="rightArrow">
            <a:avLst>
              <a:gd name="adj1" fmla="val 50000"/>
              <a:gd name="adj2" fmla="val 6904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占位符 5">
            <a:extLst>
              <a:ext uri="{FF2B5EF4-FFF2-40B4-BE49-F238E27FC236}">
                <a16:creationId xmlns:a16="http://schemas.microsoft.com/office/drawing/2014/main" id="{47CC847B-3DEE-6008-C899-744703446896}"/>
              </a:ext>
            </a:extLst>
          </p:cNvPr>
          <p:cNvSpPr txBox="1">
            <a:spLocks/>
          </p:cNvSpPr>
          <p:nvPr/>
        </p:nvSpPr>
        <p:spPr>
          <a:xfrm>
            <a:off x="894118" y="2200922"/>
            <a:ext cx="10332324" cy="108996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/>
              <a:t>多表查询</a:t>
            </a:r>
            <a:r>
              <a:rPr lang="en-US" altLang="zh-CN" sz="1400"/>
              <a:t>: </a:t>
            </a:r>
            <a:r>
              <a:rPr lang="zh-CN" altLang="en-US" sz="1400"/>
              <a:t>指从多张表中查询数据</a:t>
            </a:r>
            <a:endParaRPr lang="en-US" altLang="zh-CN" sz="1400"/>
          </a:p>
          <a:p>
            <a:pPr marL="285750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/>
              <a:t>笛卡尔积</a:t>
            </a:r>
            <a:r>
              <a:rPr lang="en-US" altLang="zh-CN" sz="1400"/>
              <a:t>: </a:t>
            </a:r>
            <a:r>
              <a:rPr lang="zh-CN" altLang="en-US" sz="1400"/>
              <a:t>笛卡尔乘积是指在数学中，两个集合</a:t>
            </a:r>
            <a:r>
              <a:rPr lang="en-US" altLang="zh-CN" sz="1400"/>
              <a:t>(A</a:t>
            </a:r>
            <a:r>
              <a:rPr lang="zh-CN" altLang="en-US" sz="1400"/>
              <a:t>集合 和 </a:t>
            </a:r>
            <a:r>
              <a:rPr lang="en-US" altLang="zh-CN" sz="1400"/>
              <a:t>B</a:t>
            </a:r>
            <a:r>
              <a:rPr lang="zh-CN" altLang="en-US" sz="1400"/>
              <a:t>集合</a:t>
            </a:r>
            <a:r>
              <a:rPr lang="en-US" altLang="zh-CN" sz="1400"/>
              <a:t>)</a:t>
            </a:r>
            <a:r>
              <a:rPr lang="zh-CN" altLang="en-US" sz="1400"/>
              <a:t>的所有组合情况。</a:t>
            </a:r>
            <a:r>
              <a:rPr lang="en-US" altLang="zh-CN" sz="1400"/>
              <a:t>(</a:t>
            </a:r>
            <a:r>
              <a:rPr lang="zh-CN" altLang="en-US" sz="1400">
                <a:solidFill>
                  <a:srgbClr val="C00000"/>
                </a:solidFill>
              </a:rPr>
              <a:t>在多表查询时，需要消除无效的笛卡尔积</a:t>
            </a:r>
            <a:r>
              <a:rPr lang="en-US" altLang="zh-CN" sz="1400"/>
              <a:t>)</a:t>
            </a:r>
          </a:p>
          <a:p>
            <a:pPr defTabSz="432000">
              <a:lnSpc>
                <a:spcPct val="200000"/>
              </a:lnSpc>
            </a:pPr>
            <a:endParaRPr lang="en-US" altLang="zh-CN" sz="14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51DC452-D73C-C365-AE50-D25135E95130}"/>
              </a:ext>
            </a:extLst>
          </p:cNvPr>
          <p:cNvGrpSpPr/>
          <p:nvPr/>
        </p:nvGrpSpPr>
        <p:grpSpPr>
          <a:xfrm>
            <a:off x="806428" y="1647967"/>
            <a:ext cx="10507704" cy="1613521"/>
            <a:chOff x="806428" y="1647967"/>
            <a:chExt cx="10507704" cy="161352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52E2903-136E-B67A-35C9-C2815F0D7075}"/>
                </a:ext>
              </a:extLst>
            </p:cNvPr>
            <p:cNvGrpSpPr/>
            <p:nvPr/>
          </p:nvGrpSpPr>
          <p:grpSpPr>
            <a:xfrm>
              <a:off x="806428" y="1647967"/>
              <a:ext cx="10507704" cy="1613521"/>
              <a:chOff x="806428" y="1647967"/>
              <a:chExt cx="10507704" cy="1613521"/>
            </a:xfrm>
          </p:grpSpPr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7C3C5253-DC15-9833-8793-E62168EDEF97}"/>
                  </a:ext>
                </a:extLst>
              </p:cNvPr>
              <p:cNvSpPr/>
              <p:nvPr/>
            </p:nvSpPr>
            <p:spPr>
              <a:xfrm>
                <a:off x="806428" y="1647967"/>
                <a:ext cx="10507704" cy="1613521"/>
              </a:xfrm>
              <a:prstGeom prst="roundRect">
                <a:avLst>
                  <a:gd name="adj" fmla="val 4937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540000" rIns="108000" bIns="216000">
                <a:spAutoFit/>
              </a:bodyPr>
              <a:lstStyle/>
              <a:p>
                <a:pPr defTabSz="432000">
                  <a:lnSpc>
                    <a:spcPct val="200000"/>
                  </a:lnSpc>
                </a:pPr>
                <a:endPara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defTabSz="432000">
                  <a:lnSpc>
                    <a:spcPct val="200000"/>
                  </a:lnSpc>
                </a:pPr>
                <a:endPara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44" name="矩形: 对角圆角 43">
                <a:extLst>
                  <a:ext uri="{FF2B5EF4-FFF2-40B4-BE49-F238E27FC236}">
                    <a16:creationId xmlns:a16="http://schemas.microsoft.com/office/drawing/2014/main" id="{2BBA3BC7-4D4B-0AC2-E52F-258D67120D6A}"/>
                  </a:ext>
                </a:extLst>
              </p:cNvPr>
              <p:cNvSpPr/>
              <p:nvPr/>
            </p:nvSpPr>
            <p:spPr>
              <a:xfrm>
                <a:off x="806428" y="1647967"/>
                <a:ext cx="1368865" cy="458646"/>
              </a:xfrm>
              <a:prstGeom prst="round2DiagRect">
                <a:avLst>
                  <a:gd name="adj1" fmla="val 20020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 介绍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47" name="Shape 2380">
              <a:extLst>
                <a:ext uri="{FF2B5EF4-FFF2-40B4-BE49-F238E27FC236}">
                  <a16:creationId xmlns:a16="http://schemas.microsoft.com/office/drawing/2014/main" id="{7AAB6C42-0767-9AE2-FC40-F6275DB14349}"/>
                </a:ext>
              </a:extLst>
            </p:cNvPr>
            <p:cNvSpPr/>
            <p:nvPr/>
          </p:nvSpPr>
          <p:spPr>
            <a:xfrm>
              <a:off x="1083771" y="1727809"/>
              <a:ext cx="229024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13745"/>
                  </a:moveTo>
                  <a:lnTo>
                    <a:pt x="3600" y="13745"/>
                  </a:lnTo>
                  <a:cubicBezTo>
                    <a:pt x="3269" y="13745"/>
                    <a:pt x="3000" y="13966"/>
                    <a:pt x="3000" y="14236"/>
                  </a:cubicBezTo>
                  <a:cubicBezTo>
                    <a:pt x="3000" y="14508"/>
                    <a:pt x="3269" y="14727"/>
                    <a:pt x="3600" y="14727"/>
                  </a:cubicBezTo>
                  <a:lnTo>
                    <a:pt x="14400" y="14727"/>
                  </a:lnTo>
                  <a:cubicBezTo>
                    <a:pt x="14731" y="14727"/>
                    <a:pt x="15000" y="14508"/>
                    <a:pt x="15000" y="14236"/>
                  </a:cubicBezTo>
                  <a:cubicBezTo>
                    <a:pt x="15000" y="13966"/>
                    <a:pt x="14731" y="13745"/>
                    <a:pt x="14400" y="13745"/>
                  </a:cubicBezTo>
                  <a:moveTo>
                    <a:pt x="3000" y="11291"/>
                  </a:moveTo>
                  <a:cubicBezTo>
                    <a:pt x="3000" y="11562"/>
                    <a:pt x="3269" y="11782"/>
                    <a:pt x="3600" y="11782"/>
                  </a:cubicBezTo>
                  <a:lnTo>
                    <a:pt x="18000" y="11782"/>
                  </a:lnTo>
                  <a:cubicBezTo>
                    <a:pt x="18331" y="11782"/>
                    <a:pt x="18600" y="11562"/>
                    <a:pt x="18600" y="11291"/>
                  </a:cubicBezTo>
                  <a:cubicBezTo>
                    <a:pt x="18600" y="11020"/>
                    <a:pt x="18331" y="10800"/>
                    <a:pt x="18000" y="10800"/>
                  </a:cubicBezTo>
                  <a:lnTo>
                    <a:pt x="3600" y="10800"/>
                  </a:lnTo>
                  <a:cubicBezTo>
                    <a:pt x="3269" y="10800"/>
                    <a:pt x="3000" y="11020"/>
                    <a:pt x="3000" y="11291"/>
                  </a:cubicBezTo>
                  <a:moveTo>
                    <a:pt x="20400" y="20618"/>
                  </a:moveTo>
                  <a:lnTo>
                    <a:pt x="6600" y="20618"/>
                  </a:lnTo>
                  <a:lnTo>
                    <a:pt x="1200" y="16200"/>
                  </a:lnTo>
                  <a:lnTo>
                    <a:pt x="1200" y="2945"/>
                  </a:lnTo>
                  <a:lnTo>
                    <a:pt x="4200" y="2945"/>
                  </a:lnTo>
                  <a:lnTo>
                    <a:pt x="4200" y="4418"/>
                  </a:lnTo>
                  <a:cubicBezTo>
                    <a:pt x="4200" y="4690"/>
                    <a:pt x="4469" y="4909"/>
                    <a:pt x="4800" y="4909"/>
                  </a:cubicBezTo>
                  <a:cubicBezTo>
                    <a:pt x="5131" y="4909"/>
                    <a:pt x="5400" y="4690"/>
                    <a:pt x="5400" y="4418"/>
                  </a:cubicBezTo>
                  <a:lnTo>
                    <a:pt x="5400" y="2945"/>
                  </a:lnTo>
                  <a:lnTo>
                    <a:pt x="6600" y="2945"/>
                  </a:lnTo>
                  <a:lnTo>
                    <a:pt x="6600" y="4418"/>
                  </a:lnTo>
                  <a:cubicBezTo>
                    <a:pt x="6600" y="4690"/>
                    <a:pt x="6869" y="4909"/>
                    <a:pt x="7200" y="4909"/>
                  </a:cubicBezTo>
                  <a:cubicBezTo>
                    <a:pt x="7531" y="4909"/>
                    <a:pt x="7800" y="4690"/>
                    <a:pt x="7800" y="4418"/>
                  </a:cubicBezTo>
                  <a:lnTo>
                    <a:pt x="7800" y="2945"/>
                  </a:lnTo>
                  <a:lnTo>
                    <a:pt x="9000" y="2945"/>
                  </a:lnTo>
                  <a:lnTo>
                    <a:pt x="9000" y="4418"/>
                  </a:lnTo>
                  <a:cubicBezTo>
                    <a:pt x="9000" y="4690"/>
                    <a:pt x="9269" y="4909"/>
                    <a:pt x="9600" y="4909"/>
                  </a:cubicBezTo>
                  <a:cubicBezTo>
                    <a:pt x="9931" y="4909"/>
                    <a:pt x="10200" y="4690"/>
                    <a:pt x="10200" y="4418"/>
                  </a:cubicBezTo>
                  <a:lnTo>
                    <a:pt x="10200" y="2945"/>
                  </a:lnTo>
                  <a:lnTo>
                    <a:pt x="11400" y="2945"/>
                  </a:lnTo>
                  <a:lnTo>
                    <a:pt x="11400" y="4418"/>
                  </a:lnTo>
                  <a:cubicBezTo>
                    <a:pt x="11400" y="4690"/>
                    <a:pt x="11669" y="4909"/>
                    <a:pt x="12000" y="4909"/>
                  </a:cubicBezTo>
                  <a:cubicBezTo>
                    <a:pt x="12331" y="4909"/>
                    <a:pt x="12600" y="4690"/>
                    <a:pt x="12600" y="4418"/>
                  </a:cubicBezTo>
                  <a:lnTo>
                    <a:pt x="12600" y="2945"/>
                  </a:lnTo>
                  <a:lnTo>
                    <a:pt x="13800" y="2945"/>
                  </a:lnTo>
                  <a:lnTo>
                    <a:pt x="13800" y="4418"/>
                  </a:lnTo>
                  <a:cubicBezTo>
                    <a:pt x="13800" y="4690"/>
                    <a:pt x="14069" y="4909"/>
                    <a:pt x="14400" y="4909"/>
                  </a:cubicBezTo>
                  <a:cubicBezTo>
                    <a:pt x="14731" y="4909"/>
                    <a:pt x="15000" y="4690"/>
                    <a:pt x="15000" y="4418"/>
                  </a:cubicBezTo>
                  <a:lnTo>
                    <a:pt x="15000" y="2945"/>
                  </a:lnTo>
                  <a:lnTo>
                    <a:pt x="16200" y="2945"/>
                  </a:lnTo>
                  <a:lnTo>
                    <a:pt x="16200" y="4418"/>
                  </a:lnTo>
                  <a:cubicBezTo>
                    <a:pt x="16200" y="4690"/>
                    <a:pt x="16469" y="4909"/>
                    <a:pt x="16800" y="4909"/>
                  </a:cubicBezTo>
                  <a:cubicBezTo>
                    <a:pt x="17131" y="4909"/>
                    <a:pt x="17400" y="4690"/>
                    <a:pt x="17400" y="4418"/>
                  </a:cubicBezTo>
                  <a:lnTo>
                    <a:pt x="17400" y="2945"/>
                  </a:lnTo>
                  <a:lnTo>
                    <a:pt x="20400" y="2945"/>
                  </a:lnTo>
                  <a:cubicBezTo>
                    <a:pt x="20400" y="2945"/>
                    <a:pt x="20400" y="20618"/>
                    <a:pt x="20400" y="20618"/>
                  </a:cubicBezTo>
                  <a:close/>
                  <a:moveTo>
                    <a:pt x="1200" y="20618"/>
                  </a:moveTo>
                  <a:lnTo>
                    <a:pt x="1200" y="17673"/>
                  </a:lnTo>
                  <a:lnTo>
                    <a:pt x="4800" y="20618"/>
                  </a:lnTo>
                  <a:cubicBezTo>
                    <a:pt x="4800" y="20618"/>
                    <a:pt x="1200" y="20618"/>
                    <a:pt x="1200" y="20618"/>
                  </a:cubicBezTo>
                  <a:close/>
                  <a:moveTo>
                    <a:pt x="20400" y="1964"/>
                  </a:moveTo>
                  <a:lnTo>
                    <a:pt x="17400" y="1964"/>
                  </a:lnTo>
                  <a:lnTo>
                    <a:pt x="17400" y="491"/>
                  </a:lnTo>
                  <a:cubicBezTo>
                    <a:pt x="17400" y="220"/>
                    <a:pt x="17131" y="0"/>
                    <a:pt x="16800" y="0"/>
                  </a:cubicBezTo>
                  <a:cubicBezTo>
                    <a:pt x="16469" y="0"/>
                    <a:pt x="16200" y="220"/>
                    <a:pt x="16200" y="491"/>
                  </a:cubicBezTo>
                  <a:lnTo>
                    <a:pt x="16200" y="1964"/>
                  </a:lnTo>
                  <a:lnTo>
                    <a:pt x="15000" y="1964"/>
                  </a:lnTo>
                  <a:lnTo>
                    <a:pt x="15000" y="491"/>
                  </a:lnTo>
                  <a:cubicBezTo>
                    <a:pt x="15000" y="220"/>
                    <a:pt x="14731" y="0"/>
                    <a:pt x="14400" y="0"/>
                  </a:cubicBezTo>
                  <a:cubicBezTo>
                    <a:pt x="14069" y="0"/>
                    <a:pt x="13800" y="220"/>
                    <a:pt x="13800" y="491"/>
                  </a:cubicBezTo>
                  <a:lnTo>
                    <a:pt x="13800" y="1964"/>
                  </a:lnTo>
                  <a:lnTo>
                    <a:pt x="12600" y="1964"/>
                  </a:lnTo>
                  <a:lnTo>
                    <a:pt x="12600" y="491"/>
                  </a:lnTo>
                  <a:cubicBezTo>
                    <a:pt x="12600" y="220"/>
                    <a:pt x="12331" y="0"/>
                    <a:pt x="12000" y="0"/>
                  </a:cubicBezTo>
                  <a:cubicBezTo>
                    <a:pt x="11669" y="0"/>
                    <a:pt x="11400" y="220"/>
                    <a:pt x="11400" y="491"/>
                  </a:cubicBezTo>
                  <a:lnTo>
                    <a:pt x="11400" y="1964"/>
                  </a:lnTo>
                  <a:lnTo>
                    <a:pt x="10200" y="1964"/>
                  </a:lnTo>
                  <a:lnTo>
                    <a:pt x="10200" y="491"/>
                  </a:lnTo>
                  <a:cubicBezTo>
                    <a:pt x="10200" y="220"/>
                    <a:pt x="9931" y="0"/>
                    <a:pt x="9600" y="0"/>
                  </a:cubicBezTo>
                  <a:cubicBezTo>
                    <a:pt x="9269" y="0"/>
                    <a:pt x="9000" y="220"/>
                    <a:pt x="9000" y="491"/>
                  </a:cubicBezTo>
                  <a:lnTo>
                    <a:pt x="9000" y="1964"/>
                  </a:lnTo>
                  <a:lnTo>
                    <a:pt x="7800" y="1964"/>
                  </a:lnTo>
                  <a:lnTo>
                    <a:pt x="7800" y="491"/>
                  </a:lnTo>
                  <a:cubicBezTo>
                    <a:pt x="7800" y="220"/>
                    <a:pt x="7531" y="0"/>
                    <a:pt x="7200" y="0"/>
                  </a:cubicBezTo>
                  <a:cubicBezTo>
                    <a:pt x="6869" y="0"/>
                    <a:pt x="6600" y="220"/>
                    <a:pt x="6600" y="491"/>
                  </a:cubicBezTo>
                  <a:lnTo>
                    <a:pt x="6600" y="1964"/>
                  </a:lnTo>
                  <a:lnTo>
                    <a:pt x="5400" y="1964"/>
                  </a:lnTo>
                  <a:lnTo>
                    <a:pt x="5400" y="491"/>
                  </a:lnTo>
                  <a:cubicBezTo>
                    <a:pt x="5400" y="220"/>
                    <a:pt x="5131" y="0"/>
                    <a:pt x="4800" y="0"/>
                  </a:cubicBezTo>
                  <a:cubicBezTo>
                    <a:pt x="4469" y="0"/>
                    <a:pt x="4200" y="220"/>
                    <a:pt x="4200" y="491"/>
                  </a:cubicBezTo>
                  <a:lnTo>
                    <a:pt x="4200" y="1964"/>
                  </a:lnTo>
                  <a:lnTo>
                    <a:pt x="1200" y="1964"/>
                  </a:lnTo>
                  <a:cubicBezTo>
                    <a:pt x="538" y="1964"/>
                    <a:pt x="0" y="2404"/>
                    <a:pt x="0" y="2945"/>
                  </a:cubicBezTo>
                  <a:lnTo>
                    <a:pt x="0" y="20618"/>
                  </a:lnTo>
                  <a:cubicBezTo>
                    <a:pt x="0" y="21161"/>
                    <a:pt x="538" y="21600"/>
                    <a:pt x="1200" y="21600"/>
                  </a:cubicBezTo>
                  <a:lnTo>
                    <a:pt x="20400" y="21600"/>
                  </a:lnTo>
                  <a:cubicBezTo>
                    <a:pt x="21062" y="21600"/>
                    <a:pt x="21600" y="21161"/>
                    <a:pt x="21600" y="20618"/>
                  </a:cubicBezTo>
                  <a:lnTo>
                    <a:pt x="21600" y="2945"/>
                  </a:lnTo>
                  <a:cubicBezTo>
                    <a:pt x="21600" y="2404"/>
                    <a:pt x="21062" y="1964"/>
                    <a:pt x="20400" y="1964"/>
                  </a:cubicBezTo>
                  <a:moveTo>
                    <a:pt x="3600" y="8836"/>
                  </a:moveTo>
                  <a:lnTo>
                    <a:pt x="10800" y="8836"/>
                  </a:lnTo>
                  <a:cubicBezTo>
                    <a:pt x="11131" y="8836"/>
                    <a:pt x="11400" y="8617"/>
                    <a:pt x="11400" y="8345"/>
                  </a:cubicBezTo>
                  <a:cubicBezTo>
                    <a:pt x="11400" y="8075"/>
                    <a:pt x="11131" y="7855"/>
                    <a:pt x="10800" y="7855"/>
                  </a:cubicBezTo>
                  <a:lnTo>
                    <a:pt x="3600" y="7855"/>
                  </a:lnTo>
                  <a:cubicBezTo>
                    <a:pt x="3269" y="7855"/>
                    <a:pt x="3000" y="8075"/>
                    <a:pt x="3000" y="8345"/>
                  </a:cubicBezTo>
                  <a:cubicBezTo>
                    <a:pt x="3000" y="8617"/>
                    <a:pt x="3269" y="8836"/>
                    <a:pt x="3600" y="8836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55C1645-A475-0EFB-70BE-2C7212086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437421"/>
              </p:ext>
            </p:extLst>
          </p:nvPr>
        </p:nvGraphicFramePr>
        <p:xfrm>
          <a:off x="1736317" y="4402160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A99D8A5-8FDC-7A88-968A-62A8C9544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795225"/>
              </p:ext>
            </p:extLst>
          </p:nvPr>
        </p:nvGraphicFramePr>
        <p:xfrm>
          <a:off x="1731607" y="4734470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40BAF9E0-A9D9-5145-E53F-70E42F6F8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6720"/>
              </p:ext>
            </p:extLst>
          </p:nvPr>
        </p:nvGraphicFramePr>
        <p:xfrm>
          <a:off x="3352725" y="4068286"/>
          <a:ext cx="675993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3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zhan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81842604-B290-717C-A973-C22FE704B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072871"/>
              </p:ext>
            </p:extLst>
          </p:nvPr>
        </p:nvGraphicFramePr>
        <p:xfrm>
          <a:off x="3352725" y="4401669"/>
          <a:ext cx="675991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1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5B055BBE-E209-C4A4-3BA4-B56A411E1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387891"/>
              </p:ext>
            </p:extLst>
          </p:nvPr>
        </p:nvGraphicFramePr>
        <p:xfrm>
          <a:off x="3352725" y="4735051"/>
          <a:ext cx="675990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0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wan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16A43352-9771-6C92-E53F-325D09A5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012487"/>
              </p:ext>
            </p:extLst>
          </p:nvPr>
        </p:nvGraphicFramePr>
        <p:xfrm>
          <a:off x="3352724" y="5068434"/>
          <a:ext cx="675990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0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qia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E630D53E-63D6-A044-4CDA-CDF65DF1E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445585"/>
              </p:ext>
            </p:extLst>
          </p:nvPr>
        </p:nvGraphicFramePr>
        <p:xfrm>
          <a:off x="5782006" y="3444465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X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5607265D-B29B-CA33-2CD8-78392DE69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73134"/>
              </p:ext>
            </p:extLst>
          </p:nvPr>
        </p:nvGraphicFramePr>
        <p:xfrm>
          <a:off x="5782483" y="4800607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7FAF0A36-332C-54E7-4DE4-5AA22B70D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851130"/>
              </p:ext>
            </p:extLst>
          </p:nvPr>
        </p:nvGraphicFramePr>
        <p:xfrm>
          <a:off x="6320040" y="3444956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DE52A294-CCBD-64EF-82D5-4173B0BFB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365978"/>
              </p:ext>
            </p:extLst>
          </p:nvPr>
        </p:nvGraphicFramePr>
        <p:xfrm>
          <a:off x="6315807" y="4800025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50" name="表格 49">
            <a:extLst>
              <a:ext uri="{FF2B5EF4-FFF2-40B4-BE49-F238E27FC236}">
                <a16:creationId xmlns:a16="http://schemas.microsoft.com/office/drawing/2014/main" id="{FD7A437A-9870-C1D7-8D48-A85FA3F66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91063"/>
              </p:ext>
            </p:extLst>
          </p:nvPr>
        </p:nvGraphicFramePr>
        <p:xfrm>
          <a:off x="5782006" y="3763624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X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47105CB7-78F0-7F59-A4D2-120F0D4E2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968306"/>
              </p:ext>
            </p:extLst>
          </p:nvPr>
        </p:nvGraphicFramePr>
        <p:xfrm>
          <a:off x="6320040" y="3764115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54" name="表格 53">
            <a:extLst>
              <a:ext uri="{FF2B5EF4-FFF2-40B4-BE49-F238E27FC236}">
                <a16:creationId xmlns:a16="http://schemas.microsoft.com/office/drawing/2014/main" id="{BAD0D634-6F31-6A89-52B3-BDEEA0F94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14401"/>
              </p:ext>
            </p:extLst>
          </p:nvPr>
        </p:nvGraphicFramePr>
        <p:xfrm>
          <a:off x="5782006" y="4081171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X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D92D5269-1C19-E70D-F097-3B4963563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708526"/>
              </p:ext>
            </p:extLst>
          </p:nvPr>
        </p:nvGraphicFramePr>
        <p:xfrm>
          <a:off x="6320040" y="4081662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4037AA58-0CD0-98ED-B43B-794F95B72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587767"/>
              </p:ext>
            </p:extLst>
          </p:nvPr>
        </p:nvGraphicFramePr>
        <p:xfrm>
          <a:off x="5782550" y="4401178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X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1309BFE6-C1F6-92BD-3A63-A2CBB0D0E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193594"/>
              </p:ext>
            </p:extLst>
          </p:nvPr>
        </p:nvGraphicFramePr>
        <p:xfrm>
          <a:off x="6320584" y="4401669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9B10C89C-4412-96EF-9A09-B3E01A25D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916411"/>
              </p:ext>
            </p:extLst>
          </p:nvPr>
        </p:nvGraphicFramePr>
        <p:xfrm>
          <a:off x="5782483" y="5125198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64" name="表格 63">
            <a:extLst>
              <a:ext uri="{FF2B5EF4-FFF2-40B4-BE49-F238E27FC236}">
                <a16:creationId xmlns:a16="http://schemas.microsoft.com/office/drawing/2014/main" id="{D95AF8BE-7AEC-D6B9-79BF-42D00F5A8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140386"/>
              </p:ext>
            </p:extLst>
          </p:nvPr>
        </p:nvGraphicFramePr>
        <p:xfrm>
          <a:off x="6315807" y="5124616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66" name="表格 65">
            <a:extLst>
              <a:ext uri="{FF2B5EF4-FFF2-40B4-BE49-F238E27FC236}">
                <a16:creationId xmlns:a16="http://schemas.microsoft.com/office/drawing/2014/main" id="{766F8FD9-FED9-C302-8A5D-ADC745A18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709114"/>
              </p:ext>
            </p:extLst>
          </p:nvPr>
        </p:nvGraphicFramePr>
        <p:xfrm>
          <a:off x="5782483" y="5446437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68" name="表格 67">
            <a:extLst>
              <a:ext uri="{FF2B5EF4-FFF2-40B4-BE49-F238E27FC236}">
                <a16:creationId xmlns:a16="http://schemas.microsoft.com/office/drawing/2014/main" id="{A6CBC116-2CE3-8008-8FA5-237639E34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749358"/>
              </p:ext>
            </p:extLst>
          </p:nvPr>
        </p:nvGraphicFramePr>
        <p:xfrm>
          <a:off x="6315807" y="5445855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70" name="表格 69">
            <a:extLst>
              <a:ext uri="{FF2B5EF4-FFF2-40B4-BE49-F238E27FC236}">
                <a16:creationId xmlns:a16="http://schemas.microsoft.com/office/drawing/2014/main" id="{62F0DF74-4410-8F11-976C-96537BBBE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25395"/>
              </p:ext>
            </p:extLst>
          </p:nvPr>
        </p:nvGraphicFramePr>
        <p:xfrm>
          <a:off x="5782483" y="5771028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1267B04C-8F83-FBB3-20FE-8DA3DED34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936861"/>
              </p:ext>
            </p:extLst>
          </p:nvPr>
        </p:nvGraphicFramePr>
        <p:xfrm>
          <a:off x="6315807" y="5770446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74" name="表格 73">
            <a:extLst>
              <a:ext uri="{FF2B5EF4-FFF2-40B4-BE49-F238E27FC236}">
                <a16:creationId xmlns:a16="http://schemas.microsoft.com/office/drawing/2014/main" id="{59A677AF-D517-C537-A1D5-04B675978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157325"/>
              </p:ext>
            </p:extLst>
          </p:nvPr>
        </p:nvGraphicFramePr>
        <p:xfrm>
          <a:off x="6919687" y="3444465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B2B14A62-8ACC-6676-CD02-2D0CAA946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39607"/>
              </p:ext>
            </p:extLst>
          </p:nvPr>
        </p:nvGraphicFramePr>
        <p:xfrm>
          <a:off x="6919687" y="3760264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78" name="表格 77">
            <a:extLst>
              <a:ext uri="{FF2B5EF4-FFF2-40B4-BE49-F238E27FC236}">
                <a16:creationId xmlns:a16="http://schemas.microsoft.com/office/drawing/2014/main" id="{CA5FBABC-82EF-FA43-CEC9-75B53AA8A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337413"/>
              </p:ext>
            </p:extLst>
          </p:nvPr>
        </p:nvGraphicFramePr>
        <p:xfrm>
          <a:off x="6919687" y="4076062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80" name="表格 79">
            <a:extLst>
              <a:ext uri="{FF2B5EF4-FFF2-40B4-BE49-F238E27FC236}">
                <a16:creationId xmlns:a16="http://schemas.microsoft.com/office/drawing/2014/main" id="{2EB098D4-26F4-B453-27C8-AE408AAB8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866083"/>
              </p:ext>
            </p:extLst>
          </p:nvPr>
        </p:nvGraphicFramePr>
        <p:xfrm>
          <a:off x="6919686" y="4391861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82" name="表格 81">
            <a:extLst>
              <a:ext uri="{FF2B5EF4-FFF2-40B4-BE49-F238E27FC236}">
                <a16:creationId xmlns:a16="http://schemas.microsoft.com/office/drawing/2014/main" id="{BDA67D8D-1B7F-B70E-7CBF-0285D5688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742120"/>
              </p:ext>
            </p:extLst>
          </p:nvPr>
        </p:nvGraphicFramePr>
        <p:xfrm>
          <a:off x="7451862" y="3444465"/>
          <a:ext cx="675993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3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zhan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84" name="表格 83">
            <a:extLst>
              <a:ext uri="{FF2B5EF4-FFF2-40B4-BE49-F238E27FC236}">
                <a16:creationId xmlns:a16="http://schemas.microsoft.com/office/drawing/2014/main" id="{63E1EC57-551E-E429-80B1-F3E706804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080731"/>
              </p:ext>
            </p:extLst>
          </p:nvPr>
        </p:nvGraphicFramePr>
        <p:xfrm>
          <a:off x="7451862" y="3760264"/>
          <a:ext cx="675991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1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86" name="表格 85">
            <a:extLst>
              <a:ext uri="{FF2B5EF4-FFF2-40B4-BE49-F238E27FC236}">
                <a16:creationId xmlns:a16="http://schemas.microsoft.com/office/drawing/2014/main" id="{033A55AA-68B1-F11C-09FD-06E89EDDC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155518"/>
              </p:ext>
            </p:extLst>
          </p:nvPr>
        </p:nvGraphicFramePr>
        <p:xfrm>
          <a:off x="7451862" y="4076062"/>
          <a:ext cx="675990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0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wan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88" name="表格 87">
            <a:extLst>
              <a:ext uri="{FF2B5EF4-FFF2-40B4-BE49-F238E27FC236}">
                <a16:creationId xmlns:a16="http://schemas.microsoft.com/office/drawing/2014/main" id="{C80BD5B4-E76C-747B-BA2D-CAEDD9993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980396"/>
              </p:ext>
            </p:extLst>
          </p:nvPr>
        </p:nvGraphicFramePr>
        <p:xfrm>
          <a:off x="7451861" y="4391861"/>
          <a:ext cx="675990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0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qia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90" name="表格 89">
            <a:extLst>
              <a:ext uri="{FF2B5EF4-FFF2-40B4-BE49-F238E27FC236}">
                <a16:creationId xmlns:a16="http://schemas.microsoft.com/office/drawing/2014/main" id="{3BB47B82-552E-63F0-BAEB-4E344739E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5464"/>
              </p:ext>
            </p:extLst>
          </p:nvPr>
        </p:nvGraphicFramePr>
        <p:xfrm>
          <a:off x="6919687" y="4814258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92" name="表格 91">
            <a:extLst>
              <a:ext uri="{FF2B5EF4-FFF2-40B4-BE49-F238E27FC236}">
                <a16:creationId xmlns:a16="http://schemas.microsoft.com/office/drawing/2014/main" id="{4CCC903A-99E2-FB05-72F3-C5575486B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315183"/>
              </p:ext>
            </p:extLst>
          </p:nvPr>
        </p:nvGraphicFramePr>
        <p:xfrm>
          <a:off x="6919687" y="5130057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94" name="表格 93">
            <a:extLst>
              <a:ext uri="{FF2B5EF4-FFF2-40B4-BE49-F238E27FC236}">
                <a16:creationId xmlns:a16="http://schemas.microsoft.com/office/drawing/2014/main" id="{01B28E81-6379-7240-700B-711BFF4F0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16794"/>
              </p:ext>
            </p:extLst>
          </p:nvPr>
        </p:nvGraphicFramePr>
        <p:xfrm>
          <a:off x="6919687" y="5445855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96" name="表格 95">
            <a:extLst>
              <a:ext uri="{FF2B5EF4-FFF2-40B4-BE49-F238E27FC236}">
                <a16:creationId xmlns:a16="http://schemas.microsoft.com/office/drawing/2014/main" id="{E3F41681-9EAE-8931-5DD6-F1E996A52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921740"/>
              </p:ext>
            </p:extLst>
          </p:nvPr>
        </p:nvGraphicFramePr>
        <p:xfrm>
          <a:off x="6919686" y="5761654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98" name="表格 97">
            <a:extLst>
              <a:ext uri="{FF2B5EF4-FFF2-40B4-BE49-F238E27FC236}">
                <a16:creationId xmlns:a16="http://schemas.microsoft.com/office/drawing/2014/main" id="{65E1ED20-8AD8-F3A1-B1E7-0E9EE25E4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268274"/>
              </p:ext>
            </p:extLst>
          </p:nvPr>
        </p:nvGraphicFramePr>
        <p:xfrm>
          <a:off x="7451862" y="4814258"/>
          <a:ext cx="675993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3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zhan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100" name="表格 99">
            <a:extLst>
              <a:ext uri="{FF2B5EF4-FFF2-40B4-BE49-F238E27FC236}">
                <a16:creationId xmlns:a16="http://schemas.microsoft.com/office/drawing/2014/main" id="{B19858FB-CAB3-C4D9-DB81-870632B9E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08822"/>
              </p:ext>
            </p:extLst>
          </p:nvPr>
        </p:nvGraphicFramePr>
        <p:xfrm>
          <a:off x="7451862" y="5130057"/>
          <a:ext cx="675991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1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102" name="表格 101">
            <a:extLst>
              <a:ext uri="{FF2B5EF4-FFF2-40B4-BE49-F238E27FC236}">
                <a16:creationId xmlns:a16="http://schemas.microsoft.com/office/drawing/2014/main" id="{B7840617-FF46-E5C5-207A-70C91D567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886964"/>
              </p:ext>
            </p:extLst>
          </p:nvPr>
        </p:nvGraphicFramePr>
        <p:xfrm>
          <a:off x="7451862" y="5445855"/>
          <a:ext cx="675990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0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wan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104" name="表格 103">
            <a:extLst>
              <a:ext uri="{FF2B5EF4-FFF2-40B4-BE49-F238E27FC236}">
                <a16:creationId xmlns:a16="http://schemas.microsoft.com/office/drawing/2014/main" id="{F285B885-DB56-C7F8-187C-839F7AF83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651736"/>
              </p:ext>
            </p:extLst>
          </p:nvPr>
        </p:nvGraphicFramePr>
        <p:xfrm>
          <a:off x="7451861" y="5761654"/>
          <a:ext cx="675990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0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qia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CA30E0BE-5A9C-CCB3-CFC0-561C6E39B66C}"/>
              </a:ext>
            </a:extLst>
          </p:cNvPr>
          <p:cNvSpPr txBox="1"/>
          <p:nvPr/>
        </p:nvSpPr>
        <p:spPr>
          <a:xfrm>
            <a:off x="8578442" y="4460315"/>
            <a:ext cx="25618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笛卡尔积</a:t>
            </a:r>
            <a:endParaRPr lang="zh-CN" altLang="en-US" sz="4000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339D31B-879D-434E-635A-C8DD70D5C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147" y="2820950"/>
            <a:ext cx="3415653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概述</a:t>
            </a:r>
            <a:endParaRPr lang="zh-CN" altLang="en-US" dirty="0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8F7E04BD-E331-2F05-E031-046A275163A3}"/>
              </a:ext>
            </a:extLst>
          </p:cNvPr>
          <p:cNvSpPr/>
          <p:nvPr/>
        </p:nvSpPr>
        <p:spPr>
          <a:xfrm>
            <a:off x="5242876" y="5722544"/>
            <a:ext cx="950536" cy="856891"/>
          </a:xfrm>
          <a:custGeom>
            <a:avLst/>
            <a:gdLst>
              <a:gd name="connsiteX0" fmla="*/ 475267 w 950536"/>
              <a:gd name="connsiteY0" fmla="*/ 0 h 856891"/>
              <a:gd name="connsiteX1" fmla="*/ 597122 w 950536"/>
              <a:gd name="connsiteY1" fmla="*/ 45165 h 856891"/>
              <a:gd name="connsiteX2" fmla="*/ 950536 w 950536"/>
              <a:gd name="connsiteY2" fmla="*/ 428446 h 856891"/>
              <a:gd name="connsiteX3" fmla="*/ 597122 w 950536"/>
              <a:gd name="connsiteY3" fmla="*/ 811728 h 856891"/>
              <a:gd name="connsiteX4" fmla="*/ 475270 w 950536"/>
              <a:gd name="connsiteY4" fmla="*/ 856891 h 856891"/>
              <a:gd name="connsiteX5" fmla="*/ 353414 w 950536"/>
              <a:gd name="connsiteY5" fmla="*/ 811727 h 856891"/>
              <a:gd name="connsiteX6" fmla="*/ 0 w 950536"/>
              <a:gd name="connsiteY6" fmla="*/ 428445 h 856891"/>
              <a:gd name="connsiteX7" fmla="*/ 353414 w 950536"/>
              <a:gd name="connsiteY7" fmla="*/ 45164 h 85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0536" h="856891">
                <a:moveTo>
                  <a:pt x="475267" y="0"/>
                </a:moveTo>
                <a:lnTo>
                  <a:pt x="597122" y="45165"/>
                </a:lnTo>
                <a:cubicBezTo>
                  <a:pt x="815480" y="143255"/>
                  <a:pt x="950536" y="278765"/>
                  <a:pt x="950536" y="428446"/>
                </a:cubicBezTo>
                <a:cubicBezTo>
                  <a:pt x="950536" y="578127"/>
                  <a:pt x="815480" y="713638"/>
                  <a:pt x="597122" y="811728"/>
                </a:cubicBezTo>
                <a:lnTo>
                  <a:pt x="475270" y="856891"/>
                </a:lnTo>
                <a:lnTo>
                  <a:pt x="353414" y="811727"/>
                </a:lnTo>
                <a:cubicBezTo>
                  <a:pt x="135057" y="713637"/>
                  <a:pt x="0" y="578126"/>
                  <a:pt x="0" y="428445"/>
                </a:cubicBezTo>
                <a:cubicBezTo>
                  <a:pt x="0" y="278764"/>
                  <a:pt x="135057" y="143254"/>
                  <a:pt x="353414" y="4516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>
                <a:solidFill>
                  <a:schemeClr val="accent5">
                    <a:lumMod val="20000"/>
                    <a:lumOff val="80000"/>
                  </a:schemeClr>
                </a:solidFill>
              </a:rPr>
              <a:t>A</a:t>
            </a:r>
            <a:r>
              <a:rPr lang="zh-CN" altLang="en-US">
                <a:solidFill>
                  <a:schemeClr val="accent5">
                    <a:lumMod val="20000"/>
                    <a:lumOff val="80000"/>
                  </a:schemeClr>
                </a:solidFill>
              </a:rPr>
              <a:t>∩</a:t>
            </a:r>
            <a:r>
              <a:rPr lang="en-US" altLang="zh-CN">
                <a:solidFill>
                  <a:schemeClr val="accent5">
                    <a:lumMod val="20000"/>
                    <a:lumOff val="80000"/>
                  </a:schemeClr>
                </a:solidFill>
              </a:rPr>
              <a:t>B</a:t>
            </a:r>
            <a:endParaRPr lang="zh-CN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367DEF13-CE3C-5161-F8F6-6A094367114C}"/>
              </a:ext>
            </a:extLst>
          </p:cNvPr>
          <p:cNvSpPr/>
          <p:nvPr/>
        </p:nvSpPr>
        <p:spPr>
          <a:xfrm>
            <a:off x="5718144" y="5610671"/>
            <a:ext cx="1937995" cy="1084084"/>
          </a:xfrm>
          <a:custGeom>
            <a:avLst/>
            <a:gdLst>
              <a:gd name="connsiteX0" fmla="*/ 731364 w 1937995"/>
              <a:gd name="connsiteY0" fmla="*/ 0 h 1084084"/>
              <a:gd name="connsiteX1" fmla="*/ 1937995 w 1937995"/>
              <a:gd name="connsiteY1" fmla="*/ 542042 h 1084084"/>
              <a:gd name="connsiteX2" fmla="*/ 731364 w 1937995"/>
              <a:gd name="connsiteY2" fmla="*/ 1084084 h 1084084"/>
              <a:gd name="connsiteX3" fmla="*/ 56725 w 1937995"/>
              <a:gd name="connsiteY3" fmla="*/ 991512 h 1084084"/>
              <a:gd name="connsiteX4" fmla="*/ 2 w 1937995"/>
              <a:gd name="connsiteY4" fmla="*/ 970488 h 1084084"/>
              <a:gd name="connsiteX5" fmla="*/ 121855 w 1937995"/>
              <a:gd name="connsiteY5" fmla="*/ 925325 h 1084084"/>
              <a:gd name="connsiteX6" fmla="*/ 475269 w 1937995"/>
              <a:gd name="connsiteY6" fmla="*/ 542043 h 1084084"/>
              <a:gd name="connsiteX7" fmla="*/ 121855 w 1937995"/>
              <a:gd name="connsiteY7" fmla="*/ 158762 h 1084084"/>
              <a:gd name="connsiteX8" fmla="*/ 0 w 1937995"/>
              <a:gd name="connsiteY8" fmla="*/ 113597 h 1084084"/>
              <a:gd name="connsiteX9" fmla="*/ 56725 w 1937995"/>
              <a:gd name="connsiteY9" fmla="*/ 92572 h 1084084"/>
              <a:gd name="connsiteX10" fmla="*/ 731364 w 1937995"/>
              <a:gd name="connsiteY10" fmla="*/ 0 h 108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7995" h="1084084">
                <a:moveTo>
                  <a:pt x="731364" y="0"/>
                </a:moveTo>
                <a:cubicBezTo>
                  <a:pt x="1397768" y="0"/>
                  <a:pt x="1937995" y="242680"/>
                  <a:pt x="1937995" y="542042"/>
                </a:cubicBezTo>
                <a:cubicBezTo>
                  <a:pt x="1937995" y="841404"/>
                  <a:pt x="1397768" y="1084084"/>
                  <a:pt x="731364" y="1084084"/>
                </a:cubicBezTo>
                <a:cubicBezTo>
                  <a:pt x="481462" y="1084084"/>
                  <a:pt x="249305" y="1049957"/>
                  <a:pt x="56725" y="991512"/>
                </a:cubicBezTo>
                <a:lnTo>
                  <a:pt x="2" y="970488"/>
                </a:lnTo>
                <a:lnTo>
                  <a:pt x="121855" y="925325"/>
                </a:lnTo>
                <a:cubicBezTo>
                  <a:pt x="340212" y="827235"/>
                  <a:pt x="475269" y="691724"/>
                  <a:pt x="475269" y="542043"/>
                </a:cubicBezTo>
                <a:cubicBezTo>
                  <a:pt x="475269" y="392362"/>
                  <a:pt x="340212" y="256852"/>
                  <a:pt x="121855" y="158762"/>
                </a:cubicBezTo>
                <a:lnTo>
                  <a:pt x="0" y="113597"/>
                </a:lnTo>
                <a:lnTo>
                  <a:pt x="56725" y="92572"/>
                </a:lnTo>
                <a:cubicBezTo>
                  <a:pt x="249305" y="34127"/>
                  <a:pt x="481462" y="0"/>
                  <a:pt x="731364" y="0"/>
                </a:cubicBezTo>
                <a:close/>
              </a:path>
            </a:pathLst>
          </a:custGeom>
          <a:solidFill>
            <a:srgbClr val="75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/>
              <a:t>B</a:t>
            </a:r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6BEB437A-B936-0213-B05B-AD3CBFB4A3D6}"/>
              </a:ext>
            </a:extLst>
          </p:cNvPr>
          <p:cNvSpPr/>
          <p:nvPr/>
        </p:nvSpPr>
        <p:spPr>
          <a:xfrm>
            <a:off x="3780149" y="5608947"/>
            <a:ext cx="1937995" cy="1084084"/>
          </a:xfrm>
          <a:custGeom>
            <a:avLst/>
            <a:gdLst>
              <a:gd name="connsiteX0" fmla="*/ 1206631 w 1937995"/>
              <a:gd name="connsiteY0" fmla="*/ 0 h 1084084"/>
              <a:gd name="connsiteX1" fmla="*/ 1881270 w 1937995"/>
              <a:gd name="connsiteY1" fmla="*/ 92572 h 1084084"/>
              <a:gd name="connsiteX2" fmla="*/ 1937993 w 1937995"/>
              <a:gd name="connsiteY2" fmla="*/ 113596 h 1084084"/>
              <a:gd name="connsiteX3" fmla="*/ 1816140 w 1937995"/>
              <a:gd name="connsiteY3" fmla="*/ 158759 h 1084084"/>
              <a:gd name="connsiteX4" fmla="*/ 1462726 w 1937995"/>
              <a:gd name="connsiteY4" fmla="*/ 542041 h 1084084"/>
              <a:gd name="connsiteX5" fmla="*/ 1816140 w 1937995"/>
              <a:gd name="connsiteY5" fmla="*/ 925323 h 1084084"/>
              <a:gd name="connsiteX6" fmla="*/ 1937995 w 1937995"/>
              <a:gd name="connsiteY6" fmla="*/ 970487 h 1084084"/>
              <a:gd name="connsiteX7" fmla="*/ 1881270 w 1937995"/>
              <a:gd name="connsiteY7" fmla="*/ 991512 h 1084084"/>
              <a:gd name="connsiteX8" fmla="*/ 1206631 w 1937995"/>
              <a:gd name="connsiteY8" fmla="*/ 1084084 h 1084084"/>
              <a:gd name="connsiteX9" fmla="*/ 0 w 1937995"/>
              <a:gd name="connsiteY9" fmla="*/ 542042 h 1084084"/>
              <a:gd name="connsiteX10" fmla="*/ 1206631 w 1937995"/>
              <a:gd name="connsiteY10" fmla="*/ 0 h 108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7995" h="1084084">
                <a:moveTo>
                  <a:pt x="1206631" y="0"/>
                </a:moveTo>
                <a:cubicBezTo>
                  <a:pt x="1456533" y="0"/>
                  <a:pt x="1688690" y="34127"/>
                  <a:pt x="1881270" y="92572"/>
                </a:cubicBezTo>
                <a:lnTo>
                  <a:pt x="1937993" y="113596"/>
                </a:lnTo>
                <a:lnTo>
                  <a:pt x="1816140" y="158759"/>
                </a:lnTo>
                <a:cubicBezTo>
                  <a:pt x="1597783" y="256850"/>
                  <a:pt x="1462726" y="392360"/>
                  <a:pt x="1462726" y="542041"/>
                </a:cubicBezTo>
                <a:cubicBezTo>
                  <a:pt x="1462726" y="691722"/>
                  <a:pt x="1597783" y="827233"/>
                  <a:pt x="1816140" y="925323"/>
                </a:cubicBezTo>
                <a:lnTo>
                  <a:pt x="1937995" y="970487"/>
                </a:lnTo>
                <a:lnTo>
                  <a:pt x="1881270" y="991512"/>
                </a:lnTo>
                <a:cubicBezTo>
                  <a:pt x="1688690" y="1049957"/>
                  <a:pt x="1456533" y="1084084"/>
                  <a:pt x="1206631" y="1084084"/>
                </a:cubicBezTo>
                <a:cubicBezTo>
                  <a:pt x="540227" y="1084084"/>
                  <a:pt x="0" y="841404"/>
                  <a:pt x="0" y="542042"/>
                </a:cubicBezTo>
                <a:cubicBezTo>
                  <a:pt x="0" y="242680"/>
                  <a:pt x="540227" y="0"/>
                  <a:pt x="1206631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/>
              <a:t>A</a:t>
            </a:r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2E0C12E-EE94-964F-EE4E-17E50D22F849}"/>
              </a:ext>
            </a:extLst>
          </p:cNvPr>
          <p:cNvGrpSpPr/>
          <p:nvPr/>
        </p:nvGrpSpPr>
        <p:grpSpPr>
          <a:xfrm>
            <a:off x="806428" y="1647967"/>
            <a:ext cx="10507704" cy="3387076"/>
            <a:chOff x="806428" y="1647967"/>
            <a:chExt cx="10507704" cy="3387076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C138BA54-D602-EE51-4104-4F0E3D51986E}"/>
                </a:ext>
              </a:extLst>
            </p:cNvPr>
            <p:cNvSpPr/>
            <p:nvPr/>
          </p:nvSpPr>
          <p:spPr>
            <a:xfrm>
              <a:off x="806428" y="1647967"/>
              <a:ext cx="10507704" cy="3387076"/>
            </a:xfrm>
            <a:prstGeom prst="roundRect">
              <a:avLst>
                <a:gd name="adj" fmla="val 4937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lIns="144000" tIns="540000" rIns="108000" bIns="216000">
              <a:spAutoFit/>
            </a:bodyPr>
            <a:lstStyle/>
            <a:p>
              <a:pPr marL="285750" indent="-285750" defTabSz="43200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连接查询</a:t>
              </a:r>
              <a:endPara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742950" lvl="1" indent="-285750" defTabSz="43200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内连接：相当于查询</a:t>
              </a:r>
              <a:r>
                <a: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</a:t>
              </a: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B</a:t>
              </a: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交集部分数据</a:t>
              </a:r>
              <a:endPara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742950" lvl="1" indent="-285750" defTabSz="43200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外连接</a:t>
              </a:r>
              <a:endPara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1200150" lvl="2" indent="-285750" defTabSz="43200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左外连接：查询</a:t>
              </a:r>
              <a:r>
                <a:rPr lang="zh-CN" altLang="en-US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左表</a:t>
              </a: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所有数据</a:t>
              </a:r>
              <a:r>
                <a: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包括两张表交集部分数据</a:t>
              </a:r>
              <a:r>
                <a: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</a:t>
              </a:r>
            </a:p>
            <a:p>
              <a:pPr marL="1200150" lvl="2" indent="-285750" defTabSz="43200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右外连接：查询</a:t>
              </a:r>
              <a:r>
                <a:rPr lang="zh-CN" altLang="en-US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右表</a:t>
              </a: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所有数据</a:t>
              </a:r>
              <a:r>
                <a: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包括两张表交集部分数据</a:t>
              </a:r>
              <a:r>
                <a: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</a:t>
              </a:r>
            </a:p>
            <a:p>
              <a:pPr marL="285750" indent="-285750" defTabSz="43200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子查询</a:t>
              </a:r>
              <a:endPara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矩形: 对角圆角 11">
              <a:extLst>
                <a:ext uri="{FF2B5EF4-FFF2-40B4-BE49-F238E27FC236}">
                  <a16:creationId xmlns:a16="http://schemas.microsoft.com/office/drawing/2014/main" id="{1F02657E-C8B7-6EC9-FBEA-39B3A2CE51CD}"/>
                </a:ext>
              </a:extLst>
            </p:cNvPr>
            <p:cNvSpPr/>
            <p:nvPr/>
          </p:nvSpPr>
          <p:spPr>
            <a:xfrm>
              <a:off x="806428" y="1647967"/>
              <a:ext cx="1368865" cy="458646"/>
            </a:xfrm>
            <a:prstGeom prst="round2DiagRect">
              <a:avLst>
                <a:gd name="adj1" fmla="val 20020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分类</a:t>
              </a:r>
              <a:endParaRPr lang="en-US" altLang="zh-CN" sz="16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Shape 2627">
              <a:extLst>
                <a:ext uri="{FF2B5EF4-FFF2-40B4-BE49-F238E27FC236}">
                  <a16:creationId xmlns:a16="http://schemas.microsoft.com/office/drawing/2014/main" id="{3A6E92B8-9E15-8424-914D-1E4C1417972B}"/>
                </a:ext>
              </a:extLst>
            </p:cNvPr>
            <p:cNvSpPr/>
            <p:nvPr/>
          </p:nvSpPr>
          <p:spPr>
            <a:xfrm>
              <a:off x="1019429" y="1737560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046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mph" presetSubtype="0" repeatCount="2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mph" presetSubtype="0" repeatCount="2000" fill="remove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7" presetClass="emph" presetSubtype="0" repeatCount="2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7" presetClass="emph" presetSubtype="0" repeatCount="2000" fill="remove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8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9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7" presetClass="emph" presetSubtype="0" repeatCount="2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  <p:bldP spid="25" grpId="0" animBg="1"/>
      <p:bldP spid="25" grpId="1" animBg="1"/>
      <p:bldP spid="24" grpId="0" animBg="1"/>
      <p:bldP spid="2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451CCF1-A335-277F-D7F0-95EB273E30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多表查询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BE140E6-C880-2D21-52E8-8024482CE9A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455228"/>
          </a:xfrm>
        </p:spPr>
        <p:txBody>
          <a:bodyPr/>
          <a:lstStyle/>
          <a:p>
            <a:r>
              <a:rPr lang="zh-CN" altLang="en-US"/>
              <a:t>内连接</a:t>
            </a:r>
            <a:endParaRPr lang="en-US" altLang="zh-CN"/>
          </a:p>
          <a:p>
            <a:r>
              <a:rPr lang="zh-CN" altLang="en-US"/>
              <a:t>外连接</a:t>
            </a:r>
            <a:endParaRPr lang="en-US" altLang="zh-CN"/>
          </a:p>
          <a:p>
            <a:r>
              <a:rPr lang="zh-CN" altLang="en-US"/>
              <a:t>子查询</a:t>
            </a:r>
            <a:endParaRPr lang="en-US" altLang="zh-CN"/>
          </a:p>
          <a:p>
            <a:r>
              <a:rPr lang="zh-CN" altLang="en-US"/>
              <a:t>案例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4141C6B-2260-A047-E0E7-2ED5CFA2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04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451CCF1-A335-277F-D7F0-95EB273E30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多表查询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BE140E6-C880-2D21-52E8-8024482CE9A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455228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内连接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外连接</a:t>
            </a:r>
            <a:endParaRPr lang="en-US" altLang="zh-CN"/>
          </a:p>
          <a:p>
            <a:r>
              <a:rPr lang="zh-CN" altLang="en-US"/>
              <a:t>子查询</a:t>
            </a:r>
            <a:endParaRPr lang="en-US" altLang="zh-CN"/>
          </a:p>
          <a:p>
            <a:r>
              <a:rPr lang="zh-CN" altLang="en-US"/>
              <a:t>案例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4141C6B-2260-A047-E0E7-2ED5CFA2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589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FAA3C15-1BFA-8212-7D12-B80E337F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内连接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A1EE34D-CA0B-BFD9-CCE5-01922A4D14FB}"/>
              </a:ext>
            </a:extLst>
          </p:cNvPr>
          <p:cNvGrpSpPr/>
          <p:nvPr/>
        </p:nvGrpSpPr>
        <p:grpSpPr>
          <a:xfrm>
            <a:off x="864859" y="1770876"/>
            <a:ext cx="10578443" cy="2000998"/>
            <a:chOff x="796457" y="2506228"/>
            <a:chExt cx="10578443" cy="200099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F5509AB-0B4F-BF5E-9985-D9C813FB27DE}"/>
                </a:ext>
              </a:extLst>
            </p:cNvPr>
            <p:cNvGrpSpPr/>
            <p:nvPr/>
          </p:nvGrpSpPr>
          <p:grpSpPr>
            <a:xfrm>
              <a:off x="796457" y="2506228"/>
              <a:ext cx="10578443" cy="2000998"/>
              <a:chOff x="806778" y="1685855"/>
              <a:chExt cx="10578443" cy="2000998"/>
            </a:xfrm>
          </p:grpSpPr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95BB7FAC-779A-7C8A-B77F-6F68AC191E31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2000998"/>
              </a:xfrm>
              <a:prstGeom prst="roundRect">
                <a:avLst>
                  <a:gd name="adj" fmla="val 5273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68000" rIns="72000" bIns="252000">
                <a:spAutoFit/>
              </a:bodyPr>
              <a:lstStyle/>
              <a:p>
                <a:pPr marL="285750" indent="-285750" defTabSz="540000" eaLnBrk="0" fontAlgn="base" hangingPunct="0">
                  <a:lnSpc>
                    <a:spcPct val="3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隐式内连接：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字段列表  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from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1 ,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  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where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条件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... ;</a:t>
                </a:r>
              </a:p>
              <a:p>
                <a:pPr marL="285750" indent="-285750" defTabSz="540000" eaLnBrk="0" fontAlgn="base" hangingPunct="0">
                  <a:lnSpc>
                    <a:spcPct val="3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显式内连接：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字段列表  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from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  [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inner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]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join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 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on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连接条件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... ;</a:t>
                </a:r>
              </a:p>
            </p:txBody>
          </p:sp>
          <p:sp>
            <p:nvSpPr>
              <p:cNvPr id="16" name="矩形: 对角圆角 15">
                <a:extLst>
                  <a:ext uri="{FF2B5EF4-FFF2-40B4-BE49-F238E27FC236}">
                    <a16:creationId xmlns:a16="http://schemas.microsoft.com/office/drawing/2014/main" id="{88687362-2D4F-22AD-AB48-CA17EB4F0374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368865" cy="458646"/>
              </a:xfrm>
              <a:prstGeom prst="round2DiagRect">
                <a:avLst>
                  <a:gd name="adj1" fmla="val 25771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语法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4" name="Shape 2375">
              <a:extLst>
                <a:ext uri="{FF2B5EF4-FFF2-40B4-BE49-F238E27FC236}">
                  <a16:creationId xmlns:a16="http://schemas.microsoft.com/office/drawing/2014/main" id="{69543A0F-DD2F-3C85-C1FA-A96924395561}"/>
                </a:ext>
              </a:extLst>
            </p:cNvPr>
            <p:cNvSpPr/>
            <p:nvPr/>
          </p:nvSpPr>
          <p:spPr>
            <a:xfrm>
              <a:off x="965432" y="2598948"/>
              <a:ext cx="224924" cy="275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chemeClr val="bg1"/>
            </a:solidFill>
            <a:ln w="3175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EE125C39-5EC1-CC98-5297-C9DEDD3D73ED}"/>
              </a:ext>
            </a:extLst>
          </p:cNvPr>
          <p:cNvSpPr/>
          <p:nvPr/>
        </p:nvSpPr>
        <p:spPr>
          <a:xfrm>
            <a:off x="5325172" y="5173904"/>
            <a:ext cx="950536" cy="856891"/>
          </a:xfrm>
          <a:custGeom>
            <a:avLst/>
            <a:gdLst>
              <a:gd name="connsiteX0" fmla="*/ 475267 w 950536"/>
              <a:gd name="connsiteY0" fmla="*/ 0 h 856891"/>
              <a:gd name="connsiteX1" fmla="*/ 597122 w 950536"/>
              <a:gd name="connsiteY1" fmla="*/ 45165 h 856891"/>
              <a:gd name="connsiteX2" fmla="*/ 950536 w 950536"/>
              <a:gd name="connsiteY2" fmla="*/ 428446 h 856891"/>
              <a:gd name="connsiteX3" fmla="*/ 597122 w 950536"/>
              <a:gd name="connsiteY3" fmla="*/ 811728 h 856891"/>
              <a:gd name="connsiteX4" fmla="*/ 475270 w 950536"/>
              <a:gd name="connsiteY4" fmla="*/ 856891 h 856891"/>
              <a:gd name="connsiteX5" fmla="*/ 353414 w 950536"/>
              <a:gd name="connsiteY5" fmla="*/ 811727 h 856891"/>
              <a:gd name="connsiteX6" fmla="*/ 0 w 950536"/>
              <a:gd name="connsiteY6" fmla="*/ 428445 h 856891"/>
              <a:gd name="connsiteX7" fmla="*/ 353414 w 950536"/>
              <a:gd name="connsiteY7" fmla="*/ 45164 h 85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0536" h="856891">
                <a:moveTo>
                  <a:pt x="475267" y="0"/>
                </a:moveTo>
                <a:lnTo>
                  <a:pt x="597122" y="45165"/>
                </a:lnTo>
                <a:cubicBezTo>
                  <a:pt x="815480" y="143255"/>
                  <a:pt x="950536" y="278765"/>
                  <a:pt x="950536" y="428446"/>
                </a:cubicBezTo>
                <a:cubicBezTo>
                  <a:pt x="950536" y="578127"/>
                  <a:pt x="815480" y="713638"/>
                  <a:pt x="597122" y="811728"/>
                </a:cubicBezTo>
                <a:lnTo>
                  <a:pt x="475270" y="856891"/>
                </a:lnTo>
                <a:lnTo>
                  <a:pt x="353414" y="811727"/>
                </a:lnTo>
                <a:cubicBezTo>
                  <a:pt x="135057" y="713637"/>
                  <a:pt x="0" y="578126"/>
                  <a:pt x="0" y="428445"/>
                </a:cubicBezTo>
                <a:cubicBezTo>
                  <a:pt x="0" y="278764"/>
                  <a:pt x="135057" y="143254"/>
                  <a:pt x="353414" y="4516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>
                <a:solidFill>
                  <a:schemeClr val="accent5">
                    <a:lumMod val="20000"/>
                    <a:lumOff val="80000"/>
                  </a:schemeClr>
                </a:solidFill>
              </a:rPr>
              <a:t>A</a:t>
            </a:r>
            <a:r>
              <a:rPr lang="zh-CN" altLang="en-US">
                <a:solidFill>
                  <a:schemeClr val="accent5">
                    <a:lumMod val="20000"/>
                    <a:lumOff val="80000"/>
                  </a:schemeClr>
                </a:solidFill>
              </a:rPr>
              <a:t>∩</a:t>
            </a:r>
            <a:r>
              <a:rPr lang="en-US" altLang="zh-CN">
                <a:solidFill>
                  <a:schemeClr val="accent5">
                    <a:lumMod val="20000"/>
                    <a:lumOff val="80000"/>
                  </a:schemeClr>
                </a:solidFill>
              </a:rPr>
              <a:t>B</a:t>
            </a:r>
            <a:endParaRPr lang="zh-CN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2291853B-52DA-1378-BEE7-A2620E7F02BE}"/>
              </a:ext>
            </a:extLst>
          </p:cNvPr>
          <p:cNvSpPr/>
          <p:nvPr/>
        </p:nvSpPr>
        <p:spPr>
          <a:xfrm>
            <a:off x="5800440" y="5062031"/>
            <a:ext cx="1937995" cy="1084084"/>
          </a:xfrm>
          <a:custGeom>
            <a:avLst/>
            <a:gdLst>
              <a:gd name="connsiteX0" fmla="*/ 731364 w 1937995"/>
              <a:gd name="connsiteY0" fmla="*/ 0 h 1084084"/>
              <a:gd name="connsiteX1" fmla="*/ 1937995 w 1937995"/>
              <a:gd name="connsiteY1" fmla="*/ 542042 h 1084084"/>
              <a:gd name="connsiteX2" fmla="*/ 731364 w 1937995"/>
              <a:gd name="connsiteY2" fmla="*/ 1084084 h 1084084"/>
              <a:gd name="connsiteX3" fmla="*/ 56725 w 1937995"/>
              <a:gd name="connsiteY3" fmla="*/ 991512 h 1084084"/>
              <a:gd name="connsiteX4" fmla="*/ 2 w 1937995"/>
              <a:gd name="connsiteY4" fmla="*/ 970488 h 1084084"/>
              <a:gd name="connsiteX5" fmla="*/ 121855 w 1937995"/>
              <a:gd name="connsiteY5" fmla="*/ 925325 h 1084084"/>
              <a:gd name="connsiteX6" fmla="*/ 475269 w 1937995"/>
              <a:gd name="connsiteY6" fmla="*/ 542043 h 1084084"/>
              <a:gd name="connsiteX7" fmla="*/ 121855 w 1937995"/>
              <a:gd name="connsiteY7" fmla="*/ 158762 h 1084084"/>
              <a:gd name="connsiteX8" fmla="*/ 0 w 1937995"/>
              <a:gd name="connsiteY8" fmla="*/ 113597 h 1084084"/>
              <a:gd name="connsiteX9" fmla="*/ 56725 w 1937995"/>
              <a:gd name="connsiteY9" fmla="*/ 92572 h 1084084"/>
              <a:gd name="connsiteX10" fmla="*/ 731364 w 1937995"/>
              <a:gd name="connsiteY10" fmla="*/ 0 h 108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7995" h="1084084">
                <a:moveTo>
                  <a:pt x="731364" y="0"/>
                </a:moveTo>
                <a:cubicBezTo>
                  <a:pt x="1397768" y="0"/>
                  <a:pt x="1937995" y="242680"/>
                  <a:pt x="1937995" y="542042"/>
                </a:cubicBezTo>
                <a:cubicBezTo>
                  <a:pt x="1937995" y="841404"/>
                  <a:pt x="1397768" y="1084084"/>
                  <a:pt x="731364" y="1084084"/>
                </a:cubicBezTo>
                <a:cubicBezTo>
                  <a:pt x="481462" y="1084084"/>
                  <a:pt x="249305" y="1049957"/>
                  <a:pt x="56725" y="991512"/>
                </a:cubicBezTo>
                <a:lnTo>
                  <a:pt x="2" y="970488"/>
                </a:lnTo>
                <a:lnTo>
                  <a:pt x="121855" y="925325"/>
                </a:lnTo>
                <a:cubicBezTo>
                  <a:pt x="340212" y="827235"/>
                  <a:pt x="475269" y="691724"/>
                  <a:pt x="475269" y="542043"/>
                </a:cubicBezTo>
                <a:cubicBezTo>
                  <a:pt x="475269" y="392362"/>
                  <a:pt x="340212" y="256852"/>
                  <a:pt x="121855" y="158762"/>
                </a:cubicBezTo>
                <a:lnTo>
                  <a:pt x="0" y="113597"/>
                </a:lnTo>
                <a:lnTo>
                  <a:pt x="56725" y="92572"/>
                </a:lnTo>
                <a:cubicBezTo>
                  <a:pt x="249305" y="34127"/>
                  <a:pt x="481462" y="0"/>
                  <a:pt x="731364" y="0"/>
                </a:cubicBezTo>
                <a:close/>
              </a:path>
            </a:pathLst>
          </a:custGeom>
          <a:solidFill>
            <a:srgbClr val="75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/>
              <a:t>B</a:t>
            </a:r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6E005BFA-6863-5FD1-EBC2-DABBC2123E22}"/>
              </a:ext>
            </a:extLst>
          </p:cNvPr>
          <p:cNvSpPr/>
          <p:nvPr/>
        </p:nvSpPr>
        <p:spPr>
          <a:xfrm>
            <a:off x="3862445" y="5060307"/>
            <a:ext cx="1937995" cy="1084084"/>
          </a:xfrm>
          <a:custGeom>
            <a:avLst/>
            <a:gdLst>
              <a:gd name="connsiteX0" fmla="*/ 1206631 w 1937995"/>
              <a:gd name="connsiteY0" fmla="*/ 0 h 1084084"/>
              <a:gd name="connsiteX1" fmla="*/ 1881270 w 1937995"/>
              <a:gd name="connsiteY1" fmla="*/ 92572 h 1084084"/>
              <a:gd name="connsiteX2" fmla="*/ 1937993 w 1937995"/>
              <a:gd name="connsiteY2" fmla="*/ 113596 h 1084084"/>
              <a:gd name="connsiteX3" fmla="*/ 1816140 w 1937995"/>
              <a:gd name="connsiteY3" fmla="*/ 158759 h 1084084"/>
              <a:gd name="connsiteX4" fmla="*/ 1462726 w 1937995"/>
              <a:gd name="connsiteY4" fmla="*/ 542041 h 1084084"/>
              <a:gd name="connsiteX5" fmla="*/ 1816140 w 1937995"/>
              <a:gd name="connsiteY5" fmla="*/ 925323 h 1084084"/>
              <a:gd name="connsiteX6" fmla="*/ 1937995 w 1937995"/>
              <a:gd name="connsiteY6" fmla="*/ 970487 h 1084084"/>
              <a:gd name="connsiteX7" fmla="*/ 1881270 w 1937995"/>
              <a:gd name="connsiteY7" fmla="*/ 991512 h 1084084"/>
              <a:gd name="connsiteX8" fmla="*/ 1206631 w 1937995"/>
              <a:gd name="connsiteY8" fmla="*/ 1084084 h 1084084"/>
              <a:gd name="connsiteX9" fmla="*/ 0 w 1937995"/>
              <a:gd name="connsiteY9" fmla="*/ 542042 h 1084084"/>
              <a:gd name="connsiteX10" fmla="*/ 1206631 w 1937995"/>
              <a:gd name="connsiteY10" fmla="*/ 0 h 108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7995" h="1084084">
                <a:moveTo>
                  <a:pt x="1206631" y="0"/>
                </a:moveTo>
                <a:cubicBezTo>
                  <a:pt x="1456533" y="0"/>
                  <a:pt x="1688690" y="34127"/>
                  <a:pt x="1881270" y="92572"/>
                </a:cubicBezTo>
                <a:lnTo>
                  <a:pt x="1937993" y="113596"/>
                </a:lnTo>
                <a:lnTo>
                  <a:pt x="1816140" y="158759"/>
                </a:lnTo>
                <a:cubicBezTo>
                  <a:pt x="1597783" y="256850"/>
                  <a:pt x="1462726" y="392360"/>
                  <a:pt x="1462726" y="542041"/>
                </a:cubicBezTo>
                <a:cubicBezTo>
                  <a:pt x="1462726" y="691722"/>
                  <a:pt x="1597783" y="827233"/>
                  <a:pt x="1816140" y="925323"/>
                </a:cubicBezTo>
                <a:lnTo>
                  <a:pt x="1937995" y="970487"/>
                </a:lnTo>
                <a:lnTo>
                  <a:pt x="1881270" y="991512"/>
                </a:lnTo>
                <a:cubicBezTo>
                  <a:pt x="1688690" y="1049957"/>
                  <a:pt x="1456533" y="1084084"/>
                  <a:pt x="1206631" y="1084084"/>
                </a:cubicBezTo>
                <a:cubicBezTo>
                  <a:pt x="540227" y="1084084"/>
                  <a:pt x="0" y="841404"/>
                  <a:pt x="0" y="542042"/>
                </a:cubicBezTo>
                <a:cubicBezTo>
                  <a:pt x="0" y="242680"/>
                  <a:pt x="540227" y="0"/>
                  <a:pt x="1206631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/>
              <a:t>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26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mph" presetSubtype="0" repeatCount="2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90308</TotalTime>
  <Words>1760</Words>
  <Application>Microsoft Office PowerPoint</Application>
  <PresentationFormat>宽屏</PresentationFormat>
  <Paragraphs>420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41</vt:i4>
      </vt:variant>
    </vt:vector>
  </HeadingPairs>
  <TitlesOfParts>
    <vt:vector size="68" baseType="lpstr">
      <vt:lpstr>Alibaba PuHuiTi B</vt:lpstr>
      <vt:lpstr>Alibaba PuHuiTi M</vt:lpstr>
      <vt:lpstr>Alibaba PuHuiTi Medium</vt:lpstr>
      <vt:lpstr>Alibaba PuHuiTi R</vt:lpstr>
      <vt:lpstr>Arial Unicode MS</vt:lpstr>
      <vt:lpstr>inpin heiti</vt:lpstr>
      <vt:lpstr>阿里巴巴普惠体</vt:lpstr>
      <vt:lpstr>等线</vt:lpstr>
      <vt:lpstr>汉仪尚巍流云体简</vt:lpstr>
      <vt:lpstr>黑体</vt:lpstr>
      <vt:lpstr>华文楷体</vt:lpstr>
      <vt:lpstr>华文楷体</vt:lpstr>
      <vt:lpstr>宋体</vt:lpstr>
      <vt:lpstr>Alibaba Sans Light</vt:lpstr>
      <vt:lpstr>Arial</vt:lpstr>
      <vt:lpstr>Calibri</vt:lpstr>
      <vt:lpstr>Courier New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Web后端开发</vt:lpstr>
      <vt:lpstr>PowerPoint 演示文稿</vt:lpstr>
      <vt:lpstr>PowerPoint 演示文稿</vt:lpstr>
      <vt:lpstr>数据准备</vt:lpstr>
      <vt:lpstr>概述</vt:lpstr>
      <vt:lpstr>概述</vt:lpstr>
      <vt:lpstr>多表查询</vt:lpstr>
      <vt:lpstr>多表查询</vt:lpstr>
      <vt:lpstr>内连接</vt:lpstr>
      <vt:lpstr>多表查询</vt:lpstr>
      <vt:lpstr>外连接</vt:lpstr>
      <vt:lpstr>多表查询</vt:lpstr>
      <vt:lpstr>子查询</vt:lpstr>
      <vt:lpstr>子查询</vt:lpstr>
      <vt:lpstr>子查询</vt:lpstr>
      <vt:lpstr>多表查询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事务</vt:lpstr>
      <vt:lpstr>事务</vt:lpstr>
      <vt:lpstr>介绍</vt:lpstr>
      <vt:lpstr>操作</vt:lpstr>
      <vt:lpstr>事务</vt:lpstr>
      <vt:lpstr>四大特性</vt:lpstr>
      <vt:lpstr>PowerPoint 演示文稿</vt:lpstr>
      <vt:lpstr>PowerPoint 演示文稿</vt:lpstr>
      <vt:lpstr>PowerPoint 演示文稿</vt:lpstr>
      <vt:lpstr>索引</vt:lpstr>
      <vt:lpstr>索引</vt:lpstr>
      <vt:lpstr>介绍</vt:lpstr>
      <vt:lpstr>介绍</vt:lpstr>
      <vt:lpstr>索引</vt:lpstr>
      <vt:lpstr>结构</vt:lpstr>
      <vt:lpstr>结构</vt:lpstr>
      <vt:lpstr>索引</vt:lpstr>
      <vt:lpstr>语法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M8242</cp:lastModifiedBy>
  <cp:revision>5953</cp:revision>
  <dcterms:created xsi:type="dcterms:W3CDTF">2020-03-31T02:23:27Z</dcterms:created>
  <dcterms:modified xsi:type="dcterms:W3CDTF">2022-11-03T10:59:27Z</dcterms:modified>
</cp:coreProperties>
</file>